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charts/chart2.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1"/>
  </p:notesMasterIdLst>
  <p:sldIdLst>
    <p:sldId id="256" r:id="rId3"/>
    <p:sldId id="257" r:id="rId4"/>
    <p:sldId id="258" r:id="rId5"/>
    <p:sldId id="259" r:id="rId6"/>
    <p:sldId id="260" r:id="rId7"/>
    <p:sldId id="261" r:id="rId8"/>
    <p:sldId id="262" r:id="rId9"/>
    <p:sldId id="263" r:id="rId10"/>
    <p:sldId id="264" r:id="rId11"/>
    <p:sldId id="265" r:id="rId12"/>
    <p:sldId id="266" r:id="rId13"/>
    <p:sldId id="276" r:id="rId14"/>
    <p:sldId id="368" r:id="rId15"/>
    <p:sldId id="338" r:id="rId16"/>
    <p:sldId id="365" r:id="rId17"/>
    <p:sldId id="366" r:id="rId18"/>
    <p:sldId id="367" r:id="rId19"/>
    <p:sldId id="279" r:id="rId20"/>
    <p:sldId id="267" r:id="rId21"/>
    <p:sldId id="268" r:id="rId22"/>
    <p:sldId id="269" r:id="rId23"/>
    <p:sldId id="369" r:id="rId24"/>
    <p:sldId id="370" r:id="rId25"/>
    <p:sldId id="371" r:id="rId26"/>
    <p:sldId id="372" r:id="rId27"/>
    <p:sldId id="373" r:id="rId28"/>
    <p:sldId id="374" r:id="rId29"/>
    <p:sldId id="375" r:id="rId30"/>
    <p:sldId id="376" r:id="rId31"/>
    <p:sldId id="377" r:id="rId32"/>
    <p:sldId id="378" r:id="rId33"/>
    <p:sldId id="379" r:id="rId34"/>
    <p:sldId id="380" r:id="rId35"/>
    <p:sldId id="381" r:id="rId36"/>
    <p:sldId id="382" r:id="rId37"/>
    <p:sldId id="383" r:id="rId38"/>
    <p:sldId id="271" r:id="rId39"/>
    <p:sldId id="272" r:id="rId40"/>
    <p:sldId id="273" r:id="rId41"/>
    <p:sldId id="274" r:id="rId42"/>
    <p:sldId id="275" r:id="rId43"/>
    <p:sldId id="384" r:id="rId44"/>
    <p:sldId id="277" r:id="rId45"/>
    <p:sldId id="278" r:id="rId46"/>
    <p:sldId id="385" r:id="rId47"/>
    <p:sldId id="280" r:id="rId48"/>
    <p:sldId id="270" r:id="rId49"/>
    <p:sldId id="28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3" d="100"/>
          <a:sy n="103" d="100"/>
        </p:scale>
        <p:origin x="52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Napslo-dc12\Shared\About%20WSIA\About%20WSIA\AMBest%20chart%20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oleObject" Target="file:///\\Napslo-dc12\Shared\About%20WSIA\About%20WSIA\Copy%20of%20Charts%209-29-202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rgbClr val="0070C0"/>
                </a:solidFill>
                <a:latin typeface="+mn-lt"/>
                <a:ea typeface="+mn-ea"/>
                <a:cs typeface="+mn-cs"/>
              </a:defRPr>
            </a:pPr>
            <a:r>
              <a:rPr lang="en-US">
                <a:solidFill>
                  <a:srgbClr val="00567D"/>
                </a:solidFill>
                <a:latin typeface="Avenir LT Std 65 Medium" panose="020B0603020203020204" pitchFamily="34" charset="0"/>
              </a:rPr>
              <a:t>U.S. Surplus Lines DWP </a:t>
            </a:r>
          </a:p>
          <a:p>
            <a:pPr>
              <a:defRPr>
                <a:solidFill>
                  <a:srgbClr val="0070C0"/>
                </a:solidFill>
              </a:defRPr>
            </a:pPr>
            <a:r>
              <a:rPr lang="en-US">
                <a:solidFill>
                  <a:srgbClr val="00567D"/>
                </a:solidFill>
                <a:latin typeface="Avenir LT Std 65 Medium" panose="020B0603020203020204" pitchFamily="34" charset="0"/>
              </a:rPr>
              <a:t>1988</a:t>
            </a:r>
            <a:r>
              <a:rPr lang="en-US" baseline="0">
                <a:solidFill>
                  <a:srgbClr val="00567D"/>
                </a:solidFill>
                <a:latin typeface="Avenir LT Std 65 Medium" panose="020B0603020203020204" pitchFamily="34" charset="0"/>
              </a:rPr>
              <a:t> to 2022</a:t>
            </a:r>
          </a:p>
          <a:p>
            <a:pPr>
              <a:defRPr>
                <a:solidFill>
                  <a:srgbClr val="0070C0"/>
                </a:solidFill>
              </a:defRPr>
            </a:pPr>
            <a:r>
              <a:rPr lang="en-US" baseline="0">
                <a:solidFill>
                  <a:srgbClr val="00567D"/>
                </a:solidFill>
                <a:latin typeface="Avenir LT Std 65 Medium" panose="020B0603020203020204" pitchFamily="34" charset="0"/>
              </a:rPr>
              <a:t>USD in Billions</a:t>
            </a:r>
            <a:endParaRPr lang="en-US">
              <a:solidFill>
                <a:srgbClr val="00567D"/>
              </a:solidFill>
              <a:latin typeface="Avenir LT Std 65 Medium" panose="020B0603020203020204" pitchFamily="34" charset="0"/>
            </a:endParaRPr>
          </a:p>
        </c:rich>
      </c:tx>
      <c:layout>
        <c:manualLayout>
          <c:xMode val="edge"/>
          <c:yMode val="edge"/>
          <c:x val="0.15869838775176545"/>
          <c:y val="6.3218390804597707E-2"/>
        </c:manualLayout>
      </c:layout>
      <c:overlay val="0"/>
      <c:spPr>
        <a:solidFill>
          <a:schemeClr val="bg1"/>
        </a:solidFill>
        <a:ln>
          <a:noFill/>
        </a:ln>
        <a:effectLst/>
      </c:spPr>
      <c:txPr>
        <a:bodyPr rot="0" spcFirstLastPara="1" vertOverflow="ellipsis" vert="horz" wrap="square" anchor="ctr" anchorCtr="1"/>
        <a:lstStyle/>
        <a:p>
          <a:pPr>
            <a:defRPr sz="1800" b="1" i="0" u="none" strike="noStrike" kern="1200" baseline="0">
              <a:solidFill>
                <a:srgbClr val="0070C0"/>
              </a:solidFill>
              <a:latin typeface="+mn-lt"/>
              <a:ea typeface="+mn-ea"/>
              <a:cs typeface="+mn-cs"/>
            </a:defRPr>
          </a:pPr>
          <a:endParaRPr lang="en-US"/>
        </a:p>
      </c:txPr>
    </c:title>
    <c:autoTitleDeleted val="0"/>
    <c:plotArea>
      <c:layout>
        <c:manualLayout>
          <c:layoutTarget val="inner"/>
          <c:xMode val="edge"/>
          <c:yMode val="edge"/>
          <c:x val="3.750134046372134E-2"/>
          <c:y val="1.4452439134763326E-2"/>
          <c:w val="0.95304449636360777"/>
          <c:h val="0.93017120704739498"/>
        </c:manualLayout>
      </c:layout>
      <c:lineChart>
        <c:grouping val="standard"/>
        <c:varyColors val="0"/>
        <c:ser>
          <c:idx val="1"/>
          <c:order val="0"/>
          <c:tx>
            <c:strRef>
              <c:f>'Annual Premium'!$A$5:$C$5</c:f>
              <c:strCache>
                <c:ptCount val="3"/>
                <c:pt idx="0">
                  <c:v>U.S. Surplus Lines DWP</c:v>
                </c:pt>
              </c:strCache>
            </c:strRef>
          </c:tx>
          <c:spPr>
            <a:ln w="28575" cap="rnd" cmpd="sng" algn="ctr">
              <a:solidFill>
                <a:srgbClr val="00B0F0"/>
              </a:solidFill>
              <a:prstDash val="solid"/>
              <a:round/>
            </a:ln>
            <a:effectLst/>
          </c:spPr>
          <c:marker>
            <c:symbol val="circle"/>
            <c:size val="7"/>
            <c:spPr>
              <a:solidFill>
                <a:schemeClr val="accent5"/>
              </a:solidFill>
              <a:ln w="9525" cap="flat" cmpd="sng" algn="ctr">
                <a:solidFill>
                  <a:schemeClr val="accent5">
                    <a:shade val="95000"/>
                    <a:satMod val="105000"/>
                  </a:schemeClr>
                </a:solidFill>
                <a:prstDash val="solid"/>
                <a:round/>
              </a:ln>
              <a:effectLst/>
            </c:spPr>
          </c:marker>
          <c:cat>
            <c:strRef>
              <c:f>'Annual Premium'!$D$4:$AL$4</c:f>
              <c:strCache>
                <c:ptCount val="35"/>
                <c:pt idx="0">
                  <c:v>'88</c:v>
                </c:pt>
                <c:pt idx="1">
                  <c:v>'89</c:v>
                </c:pt>
                <c:pt idx="2">
                  <c:v>'90</c:v>
                </c:pt>
                <c:pt idx="3">
                  <c:v>'91</c:v>
                </c:pt>
                <c:pt idx="4">
                  <c:v>'92</c:v>
                </c:pt>
                <c:pt idx="5">
                  <c:v>'93</c:v>
                </c:pt>
                <c:pt idx="6">
                  <c:v>'94</c:v>
                </c:pt>
                <c:pt idx="7">
                  <c:v>'95</c:v>
                </c:pt>
                <c:pt idx="8">
                  <c:v>'96</c:v>
                </c:pt>
                <c:pt idx="9">
                  <c:v>'97</c:v>
                </c:pt>
                <c:pt idx="10">
                  <c:v>'98</c:v>
                </c:pt>
                <c:pt idx="11">
                  <c:v>'99</c:v>
                </c:pt>
                <c:pt idx="12">
                  <c:v>'00</c:v>
                </c:pt>
                <c:pt idx="13">
                  <c:v>'01</c:v>
                </c:pt>
                <c:pt idx="14">
                  <c:v>'02</c:v>
                </c:pt>
                <c:pt idx="15">
                  <c:v>'03</c:v>
                </c:pt>
                <c:pt idx="16">
                  <c:v>'04</c:v>
                </c:pt>
                <c:pt idx="17">
                  <c:v>'05</c:v>
                </c:pt>
                <c:pt idx="18">
                  <c:v>'06</c:v>
                </c:pt>
                <c:pt idx="19">
                  <c:v>'07</c:v>
                </c:pt>
                <c:pt idx="20">
                  <c:v>'08</c:v>
                </c:pt>
                <c:pt idx="21">
                  <c:v>'09</c:v>
                </c:pt>
                <c:pt idx="22">
                  <c:v>'10</c:v>
                </c:pt>
                <c:pt idx="23">
                  <c:v>'11</c:v>
                </c:pt>
                <c:pt idx="24">
                  <c:v>'12</c:v>
                </c:pt>
                <c:pt idx="25">
                  <c:v>'13</c:v>
                </c:pt>
                <c:pt idx="26">
                  <c:v>'14</c:v>
                </c:pt>
                <c:pt idx="27">
                  <c:v>'15</c:v>
                </c:pt>
                <c:pt idx="28">
                  <c:v>'16</c:v>
                </c:pt>
                <c:pt idx="29">
                  <c:v>'17</c:v>
                </c:pt>
                <c:pt idx="30">
                  <c:v>'18</c:v>
                </c:pt>
                <c:pt idx="31">
                  <c:v>'19</c:v>
                </c:pt>
                <c:pt idx="32">
                  <c:v>'20</c:v>
                </c:pt>
                <c:pt idx="33">
                  <c:v>'21</c:v>
                </c:pt>
                <c:pt idx="34">
                  <c:v>22</c:v>
                </c:pt>
              </c:strCache>
            </c:strRef>
          </c:cat>
          <c:val>
            <c:numRef>
              <c:f>'Annual Premium'!$D$5:$AL$5</c:f>
              <c:numCache>
                <c:formatCode>_(* #,##0.00_);_(* \(#,##0.00\);_(* "-"??_);_(@_)</c:formatCode>
                <c:ptCount val="35"/>
                <c:pt idx="0">
                  <c:v>6.2809999999999997</c:v>
                </c:pt>
                <c:pt idx="1">
                  <c:v>6.1230000000000002</c:v>
                </c:pt>
                <c:pt idx="2">
                  <c:v>6.532</c:v>
                </c:pt>
                <c:pt idx="3">
                  <c:v>6.9240000000000004</c:v>
                </c:pt>
                <c:pt idx="4">
                  <c:v>7.5490000000000004</c:v>
                </c:pt>
                <c:pt idx="5">
                  <c:v>8.5399999999999991</c:v>
                </c:pt>
                <c:pt idx="6">
                  <c:v>8.7859999999999996</c:v>
                </c:pt>
                <c:pt idx="7">
                  <c:v>9.2449999999999992</c:v>
                </c:pt>
                <c:pt idx="8">
                  <c:v>9.2050000000000001</c:v>
                </c:pt>
                <c:pt idx="9">
                  <c:v>9.4190000000000005</c:v>
                </c:pt>
                <c:pt idx="10">
                  <c:v>9.8610000000000007</c:v>
                </c:pt>
                <c:pt idx="11">
                  <c:v>10.615</c:v>
                </c:pt>
                <c:pt idx="12">
                  <c:v>11.656000000000001</c:v>
                </c:pt>
                <c:pt idx="13">
                  <c:v>15.813000000000001</c:v>
                </c:pt>
                <c:pt idx="14">
                  <c:v>25.565000000000001</c:v>
                </c:pt>
                <c:pt idx="15">
                  <c:v>32.798999999999999</c:v>
                </c:pt>
                <c:pt idx="16">
                  <c:v>33.012</c:v>
                </c:pt>
                <c:pt idx="17">
                  <c:v>33.301000000000002</c:v>
                </c:pt>
                <c:pt idx="18">
                  <c:v>38.698</c:v>
                </c:pt>
                <c:pt idx="19">
                  <c:v>36.637</c:v>
                </c:pt>
                <c:pt idx="20">
                  <c:v>34.365000000000002</c:v>
                </c:pt>
                <c:pt idx="21">
                  <c:v>32.951999999999998</c:v>
                </c:pt>
                <c:pt idx="22">
                  <c:v>31.716000000000001</c:v>
                </c:pt>
                <c:pt idx="23">
                  <c:v>31.14</c:v>
                </c:pt>
                <c:pt idx="24">
                  <c:v>34.808</c:v>
                </c:pt>
                <c:pt idx="25">
                  <c:v>37.719000000000001</c:v>
                </c:pt>
                <c:pt idx="26">
                  <c:v>40.243000000000002</c:v>
                </c:pt>
                <c:pt idx="27">
                  <c:v>41.259</c:v>
                </c:pt>
                <c:pt idx="28">
                  <c:v>42.4</c:v>
                </c:pt>
                <c:pt idx="29">
                  <c:v>44.9</c:v>
                </c:pt>
                <c:pt idx="30">
                  <c:v>49.9</c:v>
                </c:pt>
                <c:pt idx="31">
                  <c:v>55.5</c:v>
                </c:pt>
                <c:pt idx="32">
                  <c:v>66.099999999999994</c:v>
                </c:pt>
                <c:pt idx="33">
                  <c:v>82.7</c:v>
                </c:pt>
                <c:pt idx="34">
                  <c:v>98.49</c:v>
                </c:pt>
              </c:numCache>
            </c:numRef>
          </c:val>
          <c:smooth val="0"/>
          <c:extLst>
            <c:ext xmlns:c16="http://schemas.microsoft.com/office/drawing/2014/chart" uri="{C3380CC4-5D6E-409C-BE32-E72D297353CC}">
              <c16:uniqueId val="{00000000-A291-4412-8792-CAF387DADEFC}"/>
            </c:ext>
          </c:extLst>
        </c:ser>
        <c:dLbls>
          <c:showLegendKey val="0"/>
          <c:showVal val="0"/>
          <c:showCatName val="0"/>
          <c:showSerName val="0"/>
          <c:showPercent val="0"/>
          <c:showBubbleSize val="0"/>
        </c:dLbls>
        <c:marker val="1"/>
        <c:smooth val="0"/>
        <c:axId val="590353656"/>
        <c:axId val="590354048"/>
      </c:lineChart>
      <c:catAx>
        <c:axId val="590353656"/>
        <c:scaling>
          <c:orientation val="minMax"/>
        </c:scaling>
        <c:delete val="0"/>
        <c:axPos val="b"/>
        <c:numFmt formatCode="General" sourceLinked="1"/>
        <c:majorTickMark val="none"/>
        <c:minorTickMark val="none"/>
        <c:tickLblPos val="low"/>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0354048"/>
        <c:crossesAt val="0"/>
        <c:auto val="1"/>
        <c:lblAlgn val="ctr"/>
        <c:lblOffset val="100"/>
        <c:noMultiLvlLbl val="0"/>
      </c:catAx>
      <c:valAx>
        <c:axId val="590354048"/>
        <c:scaling>
          <c:orientation val="minMax"/>
          <c:min val="0"/>
        </c:scaling>
        <c:delete val="0"/>
        <c:axPos val="l"/>
        <c:majorGridlines>
          <c:spPr>
            <a:ln w="9525" cap="flat" cmpd="sng" algn="ctr">
              <a:solidFill>
                <a:schemeClr val="tx1">
                  <a:tint val="75000"/>
                  <a:shade val="95000"/>
                  <a:satMod val="105000"/>
                </a:schemeClr>
              </a:solidFill>
              <a:prstDash val="solid"/>
              <a:round/>
            </a:ln>
            <a:effectLst/>
          </c:spPr>
        </c:majorGridlines>
        <c:numFmt formatCode="_(&quot;$&quot;* #,##0_);_(&quot;$&quot;* \(#,##0\);_(&quot;$&quot;* &quot;-&quot;_);_(@_)" sourceLinked="0"/>
        <c:majorTickMark val="none"/>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590353656"/>
        <c:crosses val="autoZero"/>
        <c:crossBetween val="between"/>
      </c:valAx>
      <c:spPr>
        <a:solidFill>
          <a:schemeClr val="bg1"/>
        </a:solidFill>
        <a:ln>
          <a:solidFill>
            <a:schemeClr val="tx1"/>
          </a:solid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b="1"/>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764320756556041E-2"/>
          <c:y val="6.4192913385826778E-2"/>
          <c:w val="0.90673174044930693"/>
          <c:h val="0.78598015091863516"/>
        </c:manualLayout>
      </c:layout>
      <c:barChart>
        <c:barDir val="col"/>
        <c:grouping val="clustered"/>
        <c:varyColors val="0"/>
        <c:ser>
          <c:idx val="1"/>
          <c:order val="0"/>
          <c:tx>
            <c:v>Stamping Office Premium (15 states)</c:v>
          </c:tx>
          <c:spPr>
            <a:solidFill>
              <a:srgbClr val="B6BD00"/>
            </a:solidFill>
            <a:ln>
              <a:noFill/>
            </a:ln>
          </c:spPr>
          <c:invertIfNegative val="0"/>
          <c:dLbls>
            <c:dLbl>
              <c:idx val="0"/>
              <c:layout>
                <c:manualLayout>
                  <c:x val="-6.2597801363128884E-3"/>
                  <c:y val="-2.7908353561068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7C-46DB-9429-3366A60B2EDB}"/>
                </c:ext>
              </c:extLst>
            </c:dLbl>
            <c:dLbl>
              <c:idx val="1"/>
              <c:layout>
                <c:manualLayout>
                  <c:x val="-3.1298900681564368E-3"/>
                  <c:y val="-1.0416666666666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7C-46DB-9429-3366A60B2EDB}"/>
                </c:ext>
              </c:extLst>
            </c:dLbl>
            <c:dLbl>
              <c:idx val="2"/>
              <c:layout>
                <c:manualLayout>
                  <c:x val="-6.2597801363128737E-3"/>
                  <c:y val="-4.166663377604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7C-46DB-9429-3366A60B2EDB}"/>
                </c:ext>
              </c:extLst>
            </c:dLbl>
            <c:dLbl>
              <c:idx val="3"/>
              <c:layout>
                <c:manualLayout>
                  <c:x val="-7.8247251703910913E-3"/>
                  <c:y val="-3.81944362217880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C7C-46DB-9429-3366A60B2EDB}"/>
                </c:ext>
              </c:extLst>
            </c:dLbl>
            <c:dLbl>
              <c:idx val="4"/>
              <c:layout>
                <c:manualLayout>
                  <c:x val="-4.6948351022347125E-3"/>
                  <c:y val="-3.1250041113281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7C-46DB-9429-3366A60B2EDB}"/>
                </c:ext>
              </c:extLst>
            </c:dLbl>
            <c:dLbl>
              <c:idx val="5"/>
              <c:layout>
                <c:manualLayout>
                  <c:x val="-4.694835102234598E-3"/>
                  <c:y val="-2.43056460047757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7C-46DB-9429-3366A60B2EDB}"/>
                </c:ext>
              </c:extLst>
            </c:dLbl>
            <c:dLbl>
              <c:idx val="6"/>
              <c:layout>
                <c:manualLayout>
                  <c:x val="-7.8247251703910913E-3"/>
                  <c:y val="-2.0833448450522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7C-46DB-9429-3366A60B2EDB}"/>
                </c:ext>
              </c:extLst>
            </c:dLbl>
            <c:dLbl>
              <c:idx val="7"/>
              <c:layout>
                <c:manualLayout>
                  <c:x val="-6.2597801363128737E-3"/>
                  <c:y val="-2.4305646004775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C7C-46DB-9429-3366A60B2EDB}"/>
                </c:ext>
              </c:extLst>
            </c:dLbl>
            <c:dLbl>
              <c:idx val="8"/>
              <c:layout>
                <c:manualLayout>
                  <c:x val="-9.3896702044693105E-3"/>
                  <c:y val="-3.86372756037086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C7C-46DB-9429-3366A60B2EDB}"/>
                </c:ext>
              </c:extLst>
            </c:dLbl>
            <c:dLbl>
              <c:idx val="9"/>
              <c:layout>
                <c:manualLayout>
                  <c:x val="-4.6948351022346553E-3"/>
                  <c:y val="-2.43056460047757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C7C-46DB-9429-3366A60B2EDB}"/>
                </c:ext>
              </c:extLst>
            </c:dLbl>
            <c:dLbl>
              <c:idx val="10"/>
              <c:layout>
                <c:manualLayout>
                  <c:x val="-4.6948351022347698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C7C-46DB-9429-3366A60B2EDB}"/>
                </c:ext>
              </c:extLst>
            </c:dLbl>
            <c:numFmt formatCode="&quot;$&quot;#,##0.0" sourceLinked="0"/>
            <c:spPr>
              <a:solidFill>
                <a:sysClr val="window" lastClr="FFFFFF"/>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Charts!$A$76:$A$87</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Charts!$C$76:$C$87</c:f>
              <c:numCache>
                <c:formatCode>_(* #,##0.00_);_(* \(#,##0.00\);_(* "-"??_);_(@_)</c:formatCode>
                <c:ptCount val="12"/>
                <c:pt idx="0" formatCode="_(&quot;$&quot;* #,##0.00_);_(&quot;$&quot;* \(#,##0.00\);_(&quot;$&quot;* &quot;-&quot;??_);_(@_)">
                  <c:v>19.449000000000002</c:v>
                </c:pt>
                <c:pt idx="1">
                  <c:v>22.466999999999999</c:v>
                </c:pt>
                <c:pt idx="2">
                  <c:v>24.184999999999999</c:v>
                </c:pt>
                <c:pt idx="3">
                  <c:v>25.044</c:v>
                </c:pt>
                <c:pt idx="4">
                  <c:v>25.861999999999998</c:v>
                </c:pt>
                <c:pt idx="5">
                  <c:v>28.175999999999998</c:v>
                </c:pt>
                <c:pt idx="6">
                  <c:v>31.361000000000001</c:v>
                </c:pt>
                <c:pt idx="7">
                  <c:v>36.299999999999997</c:v>
                </c:pt>
                <c:pt idx="8">
                  <c:v>41.7</c:v>
                </c:pt>
                <c:pt idx="9">
                  <c:v>51.000999999999998</c:v>
                </c:pt>
                <c:pt idx="10">
                  <c:v>63.3</c:v>
                </c:pt>
                <c:pt idx="11">
                  <c:v>36</c:v>
                </c:pt>
              </c:numCache>
            </c:numRef>
          </c:val>
          <c:extLst>
            <c:ext xmlns:c16="http://schemas.microsoft.com/office/drawing/2014/chart" uri="{C3380CC4-5D6E-409C-BE32-E72D297353CC}">
              <c16:uniqueId val="{0000000B-4C7C-46DB-9429-3366A60B2EDB}"/>
            </c:ext>
          </c:extLst>
        </c:ser>
        <c:ser>
          <c:idx val="0"/>
          <c:order val="1"/>
          <c:tx>
            <c:v>AM Best National Premium</c:v>
          </c:tx>
          <c:spPr>
            <a:solidFill>
              <a:srgbClr val="00567D"/>
            </a:solidFill>
            <a:ln>
              <a:noFill/>
            </a:ln>
          </c:spPr>
          <c:invertIfNegative val="0"/>
          <c:dLbls>
            <c:dLbl>
              <c:idx val="0"/>
              <c:layout>
                <c:manualLayout>
                  <c:x val="1.4602245518106385E-17"/>
                  <c:y val="-5.2083333333333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C7C-46DB-9429-3366A60B2EDB}"/>
                </c:ext>
              </c:extLst>
            </c:dLbl>
            <c:dLbl>
              <c:idx val="1"/>
              <c:layout>
                <c:manualLayout>
                  <c:x val="-2.920449103621277E-17"/>
                  <c:y val="-3.8194444444444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C7C-46DB-9429-3366A60B2EDB}"/>
                </c:ext>
              </c:extLst>
            </c:dLbl>
            <c:dLbl>
              <c:idx val="2"/>
              <c:layout>
                <c:manualLayout>
                  <c:x val="0"/>
                  <c:y val="-2.7777777777777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C7C-46DB-9429-3366A60B2EDB}"/>
                </c:ext>
              </c:extLst>
            </c:dLbl>
            <c:dLbl>
              <c:idx val="3"/>
              <c:layout>
                <c:manualLayout>
                  <c:x val="0"/>
                  <c:y val="-2.43055555555554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C7C-46DB-9429-3366A60B2EDB}"/>
                </c:ext>
              </c:extLst>
            </c:dLbl>
            <c:dLbl>
              <c:idx val="4"/>
              <c:layout>
                <c:manualLayout>
                  <c:x val="-5.8408982072425539E-17"/>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4C7C-46DB-9429-3366A60B2EDB}"/>
                </c:ext>
              </c:extLst>
            </c:dLbl>
            <c:dLbl>
              <c:idx val="5"/>
              <c:layout>
                <c:manualLayout>
                  <c:x val="0"/>
                  <c:y val="-3.4722222222222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C7C-46DB-9429-3366A60B2EDB}"/>
                </c:ext>
              </c:extLst>
            </c:dLbl>
            <c:dLbl>
              <c:idx val="6"/>
              <c:layout>
                <c:manualLayout>
                  <c:x val="0"/>
                  <c:y val="-1.7361111111111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C7C-46DB-9429-3366A60B2EDB}"/>
                </c:ext>
              </c:extLst>
            </c:dLbl>
            <c:dLbl>
              <c:idx val="7"/>
              <c:layout>
                <c:manualLayout>
                  <c:x val="0"/>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C7C-46DB-9429-3366A60B2EDB}"/>
                </c:ext>
              </c:extLst>
            </c:dLbl>
            <c:dLbl>
              <c:idx val="8"/>
              <c:layout>
                <c:manualLayout>
                  <c:x val="0"/>
                  <c:y val="-2.77777777777777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C7C-46DB-9429-3366A60B2EDB}"/>
                </c:ext>
              </c:extLst>
            </c:dLbl>
            <c:numFmt formatCode="&quot;$&quot;#,##0.0" sourceLinked="0"/>
            <c:spPr>
              <a:solidFill>
                <a:sysClr val="window" lastClr="FFFFFF"/>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Charts!$A$76:$A$87</c:f>
              <c:numCache>
                <c:formatCode>General</c:formatCode>
                <c:ptCount val="12"/>
                <c:pt idx="0">
                  <c:v>2012</c:v>
                </c:pt>
                <c:pt idx="1">
                  <c:v>2013</c:v>
                </c:pt>
                <c:pt idx="2">
                  <c:v>2014</c:v>
                </c:pt>
                <c:pt idx="3">
                  <c:v>2015</c:v>
                </c:pt>
                <c:pt idx="4">
                  <c:v>2016</c:v>
                </c:pt>
                <c:pt idx="5">
                  <c:v>2017</c:v>
                </c:pt>
                <c:pt idx="6">
                  <c:v>2018</c:v>
                </c:pt>
                <c:pt idx="7">
                  <c:v>2019</c:v>
                </c:pt>
                <c:pt idx="8">
                  <c:v>2020</c:v>
                </c:pt>
                <c:pt idx="9">
                  <c:v>2021</c:v>
                </c:pt>
                <c:pt idx="10">
                  <c:v>2022</c:v>
                </c:pt>
                <c:pt idx="11">
                  <c:v>2023</c:v>
                </c:pt>
              </c:numCache>
            </c:numRef>
          </c:cat>
          <c:val>
            <c:numRef>
              <c:f>Charts!$G$76:$G$86</c:f>
              <c:numCache>
                <c:formatCode>_(* #,##0.00_);_(* \(#,##0.00\);_(* "-"??_);_(@_)</c:formatCode>
                <c:ptCount val="11"/>
                <c:pt idx="0" formatCode="_(&quot;$&quot;* #,##0.00_);_(&quot;$&quot;* \(#,##0.00\);_(&quot;$&quot;* &quot;-&quot;??_);_(@_)">
                  <c:v>34.808</c:v>
                </c:pt>
                <c:pt idx="1">
                  <c:v>37.719000000000001</c:v>
                </c:pt>
                <c:pt idx="2">
                  <c:v>40.243000000000002</c:v>
                </c:pt>
                <c:pt idx="3">
                  <c:v>41.259</c:v>
                </c:pt>
                <c:pt idx="4">
                  <c:v>42.424999999999997</c:v>
                </c:pt>
                <c:pt idx="5">
                  <c:v>44.878999999999998</c:v>
                </c:pt>
                <c:pt idx="6">
                  <c:v>49.9</c:v>
                </c:pt>
                <c:pt idx="7">
                  <c:v>56.279000000000003</c:v>
                </c:pt>
                <c:pt idx="8">
                  <c:v>66.102000000000004</c:v>
                </c:pt>
                <c:pt idx="9">
                  <c:v>82.7</c:v>
                </c:pt>
                <c:pt idx="10">
                  <c:v>98.5</c:v>
                </c:pt>
              </c:numCache>
            </c:numRef>
          </c:val>
          <c:extLst>
            <c:ext xmlns:c16="http://schemas.microsoft.com/office/drawing/2014/chart" uri="{C3380CC4-5D6E-409C-BE32-E72D297353CC}">
              <c16:uniqueId val="{00000015-4C7C-46DB-9429-3366A60B2EDB}"/>
            </c:ext>
          </c:extLst>
        </c:ser>
        <c:dLbls>
          <c:showLegendKey val="0"/>
          <c:showVal val="0"/>
          <c:showCatName val="0"/>
          <c:showSerName val="0"/>
          <c:showPercent val="0"/>
          <c:showBubbleSize val="0"/>
        </c:dLbls>
        <c:gapWidth val="183"/>
        <c:overlap val="-59"/>
        <c:axId val="809819952"/>
        <c:axId val="1"/>
      </c:barChart>
      <c:dateAx>
        <c:axId val="809819952"/>
        <c:scaling>
          <c:orientation val="minMax"/>
        </c:scaling>
        <c:delete val="0"/>
        <c:axPos val="b"/>
        <c:numFmt formatCode="General" sourceLinked="0"/>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1"/>
        <c:crosses val="autoZero"/>
        <c:auto val="0"/>
        <c:lblOffset val="100"/>
        <c:baseTimeUnit val="days"/>
      </c:dateAx>
      <c:valAx>
        <c:axId val="1"/>
        <c:scaling>
          <c:orientation val="minMax"/>
          <c:min val="18"/>
        </c:scaling>
        <c:delete val="0"/>
        <c:axPos val="l"/>
        <c:majorGridlines/>
        <c:numFmt formatCode="_(&quot;$&quot;* #,##0_);_(&quot;$&quot;* \(#,##0\);_(&quot;$&quot;* &quot;-&quot;_);_(@_)" sourceLinked="0"/>
        <c:majorTickMark val="out"/>
        <c:minorTickMark val="none"/>
        <c:tickLblPos val="nextTo"/>
        <c:txPr>
          <a:bodyPr rot="0" vert="horz"/>
          <a:lstStyle/>
          <a:p>
            <a:pPr>
              <a:defRPr sz="1200" b="0" i="0" u="none" strike="noStrike" baseline="0">
                <a:solidFill>
                  <a:srgbClr val="000000"/>
                </a:solidFill>
                <a:latin typeface="Calibri"/>
                <a:ea typeface="Calibri"/>
                <a:cs typeface="Calibri"/>
              </a:defRPr>
            </a:pPr>
            <a:endParaRPr lang="en-US"/>
          </a:p>
        </c:txPr>
        <c:crossAx val="809819952"/>
        <c:crosses val="autoZero"/>
        <c:crossBetween val="between"/>
        <c:majorUnit val="10"/>
      </c:valAx>
      <c:spPr>
        <a:noFill/>
        <a:ln w="25400">
          <a:noFill/>
        </a:ln>
      </c:spPr>
    </c:plotArea>
    <c:legend>
      <c:legendPos val="t"/>
      <c:layout>
        <c:manualLayout>
          <c:xMode val="edge"/>
          <c:yMode val="edge"/>
          <c:x val="0.10391893258087311"/>
          <c:y val="0.13978920603674541"/>
          <c:w val="0.57457253287769616"/>
          <c:h val="0.10445456036745407"/>
        </c:manualLayout>
      </c:layout>
      <c:overlay val="0"/>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3"/>
    </inkml:context>
    <inkml:brush xml:id="br0">
      <inkml:brushProperty name="width" value="0.15" units="cm"/>
      <inkml:brushProperty name="height" value="0.3" units="cm"/>
      <inkml:brushProperty name="color" value="#FFFFFF"/>
      <inkml:brushProperty name="tip" value="rectangle"/>
      <inkml:brushProperty name="rasterOp" value="maskPen"/>
      <inkml:brushProperty name="ignorePressure" value="1"/>
    </inkml:brush>
  </inkml:definitions>
  <inkml:trace contextRef="#ctx0" brushRef="#br0">7662 4354,'-4'0,"-8"0,-6 0,-3 0,-6 0,-2 0,1 0,1 0,6 4,2 1,1-1,3 3,5 4,0 0,2 2,2 2,-2 2,2 3,1 0,1 1,2 1,1 0,0 3,-3 5,-1 5,1 0,0 5,2 2,0 2,-2 1,-1-1,0-3,1-6,2-4,1-5,-4-3,1-1,-4-5,-1-1,2 0,-1 0,-1 2,3-2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92"/>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7146 9894,'0'0,"-1"-3,-1-6,-3-9,-3-9,-5-11,-6-16,-9-13,-8-12,-10-5,-6-3,-7 2,0 7,1 6,4 9,5 9,0 6,7 12,12 11,9 10,10 7</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93"/>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7650 9926,'0'0,"-4"-3,-9-9,-15-13,-13-16,-12-15,-10-16,-9-14,-8-14,-6-8,-5 1,-1 4,3 11,8 16,1 17,-24 31,5 19,20 12,22 5,22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4"/>
    </inkml:context>
    <inkml:brush xml:id="br0">
      <inkml:brushProperty name="width" value="0.15" units="cm"/>
      <inkml:brushProperty name="height" value="0.3" units="cm"/>
      <inkml:brushProperty name="color" value="#FFFFFF"/>
      <inkml:brushProperty name="tip" value="rectangle"/>
      <inkml:brushProperty name="rasterOp" value="maskPen"/>
      <inkml:brushProperty name="ignorePressure" value="1"/>
    </inkml:brush>
  </inkml:definitions>
  <inkml:trace contextRef="#ctx0" brushRef="#br0">6019 10741,'0'0,"0"0,0 0,0 0,0 0,0 0,0 0,0 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5"/>
    </inkml:context>
    <inkml:brush xml:id="br0">
      <inkml:brushProperty name="width" value="0.15" units="cm"/>
      <inkml:brushProperty name="height" value="0.3" units="cm"/>
      <inkml:brushProperty name="color" value="#FFFFFF"/>
      <inkml:brushProperty name="tip" value="rectangle"/>
      <inkml:brushProperty name="rasterOp" value="maskPen"/>
      <inkml:brushProperty name="ignorePressure" value="1"/>
    </inkml:brush>
  </inkml:definitions>
  <inkml:trace contextRef="#ctx0" brushRef="#br0">7878 16722,'0'0,"0"0,0 0,0 0,0 0,0 0,0 0,0 0,0 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6"/>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6659 15367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7"/>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7065 9988,'0'-4,"0"-15,0-15,0-18,0-9,0 1,0 4,0 4,0 4,0 6,0 6,0 3,0 3,0-4,0 0,0-5,0-4,0-1,0-1,0 1,0 3,0 6,0 5,0 4,0-1,0-3,4-1,1 3,3 1,4 5,0 4,1 4,3 5,1 4,-1 10,3 11,7 17,4 26,6 35,8 30,-5 6,-5-2,-3-12,-9-11,-7-15,-3-17,-3-13,-4-13,-2-12,-1-7,-6-8,-8-16,-10-15,-9-17,-10-11,-5-5,3-4,3-4,6 0,4-10,8-12,1-8,3 2,5 5,5 7,3 8,3 10,2 8,1 6,0 6,0 11,-1 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8"/>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7385 9710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89"/>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7717 10564,'0'0,"0"0,0-2,0-4,1-5,0-4,1-6,-2-4,1-2,-1-1,-3 0,-3 2,-10-1,-12 0,-12 2,-13 5,-14 5,-15 6,-12 7,-7 4,5 4,10 1,14-1,16-1,15-2,12-1,11-2,7-1,6-3,3-2,2-5,-1-4,0-2,0 0,-4 1,-5 1,-13 6,-29 12,-49 20,-39 23,-20 20,1 14,15 4,24-3,27-11,26-13,24-13,17-13,15-12,12-10,20-11,28-19,27-18,21-17,15-12,0-3,-11 2,-18 7,-19 12,-19 11,-18 11,-13 10,-8 6,-6 6,-4 3,1 2,-1 1,2 1,0 0,0 0,3 2,7 6,14 17,16 23,14 19,7 11,2 3,-4-4,-7-11,-7-14,-8-13,-8-14,-2-14,2-20,10-27,10-39,10-50,5-43,1-43,-4-36,-7-14,-7-19,-8-2,-7 15,-6 14,-3 21,-5 29,-4 37,-3 38,-5 38,0 30,-2 26,-1 21,1 21,-4 72,-14 94,-25 111,-27 112,-23 86,-28 45,-32 33,-16-1,5-44,14-50,17-62,20-74,21-76,21-73,19-59,15-49,12-33,8-23,6-15,3-13,8-29,23-81,37-90,72-116,64-97,68-74,55-45,55-38,46-20,12 20,34 12,22 23,-18 53,-6 47,-41 59,-43 63,-55 68,-65 68,-66 62,-60 49,-50 39,-39 26,-40 46,-82 102,-111 121,-137 126,-112 92,-34 17,-13 7,50-50,79-77,89-82,84-79,70-71,55-59,43-43,57-41,127-80,100-60,81-57,67-47,10-10,-3 10,-36 28,-59 41,-67 47,-61 47,-58 40,-48 37,-43 64,-73 95,-86 108,-97 101,-48 33,-15 5,8-21,32-46,44-53,49-45,50-32,50-16,54 5,47-3,12-35,-9-42,-16-41,-18-32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90"/>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13178 5035,'0'0,"-6"2,-55 34,-98 67,-104 93,-96 83,-48 65,-28 42,13 11,20-5,40-21,53-37,58-42,56-44,47-40,36-30,27-24,21-13,13-6,13 1,11 6,9 14,11 14,10 9,9 43,7 20,11 26,16 35,1-32,-8-64,-11-66,-9-57</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13T18:04:50.791"/>
    </inkml:context>
    <inkml:brush xml:id="br0">
      <inkml:brushProperty name="width" value="0.25" units="cm"/>
      <inkml:brushProperty name="height" value="0.5" units="cm"/>
      <inkml:brushProperty name="color" value="#FFFFFF"/>
      <inkml:brushProperty name="tip" value="rectangle"/>
      <inkml:brushProperty name="rasterOp" value="maskPen"/>
      <inkml:brushProperty name="ignorePressure" value="1"/>
    </inkml:brush>
  </inkml:definitions>
  <inkml:trace contextRef="#ctx0" brushRef="#br0">7362 10107,'0'0,"0"0,0 0,0 0,0 0,0 0,0 0,0 0,0 0,0 0,0 0,0 0,0 0,-2-2,-3-3,-5-5,-5-8,-5-8,-7-10,-6-9,-9-9,-9-13,-14-15,-11-15,-5-7,4 2,7 10,12 13,10 20,14 19,13 16,10 13,6 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9D167-97C6-4002-AC2D-46568E04F9DE}"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9592C-A460-473F-BBF9-77C376F189E3}" type="slidenum">
              <a:rPr lang="en-US" smtClean="0"/>
              <a:t>‹#›</a:t>
            </a:fld>
            <a:endParaRPr lang="en-US"/>
          </a:p>
        </p:txBody>
      </p:sp>
    </p:spTree>
    <p:extLst>
      <p:ext uri="{BB962C8B-B14F-4D97-AF65-F5344CB8AC3E}">
        <p14:creationId xmlns:p14="http://schemas.microsoft.com/office/powerpoint/2010/main" val="489654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DD5C21CC-66A0-41AD-6DB5-25EE7E712C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1F821E4B-6507-45EC-54D3-9DF76346404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1F335155-5F79-62F5-A93C-56087FFA67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2475"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5600" indent="-230188">
              <a:spcBef>
                <a:spcPct val="30000"/>
              </a:spcBef>
              <a:defRPr sz="1200">
                <a:solidFill>
                  <a:schemeClr val="tx1"/>
                </a:solidFill>
                <a:latin typeface="Calibri" panose="020F0502020204030204" pitchFamily="34" charset="0"/>
              </a:defRPr>
            </a:lvl4pPr>
            <a:lvl5pPr marL="2089150" indent="-230188">
              <a:spcBef>
                <a:spcPct val="30000"/>
              </a:spcBef>
              <a:defRPr sz="1200">
                <a:solidFill>
                  <a:schemeClr val="tx1"/>
                </a:solidFill>
                <a:latin typeface="Calibri" panose="020F0502020204030204" pitchFamily="34" charset="0"/>
              </a:defRPr>
            </a:lvl5pPr>
            <a:lvl6pPr marL="2546350" indent="-230188" eaLnBrk="0" fontAlgn="base" hangingPunct="0">
              <a:spcBef>
                <a:spcPct val="30000"/>
              </a:spcBef>
              <a:spcAft>
                <a:spcPct val="0"/>
              </a:spcAft>
              <a:defRPr sz="1200">
                <a:solidFill>
                  <a:schemeClr val="tx1"/>
                </a:solidFill>
                <a:latin typeface="Calibri" panose="020F0502020204030204" pitchFamily="34" charset="0"/>
              </a:defRPr>
            </a:lvl6pPr>
            <a:lvl7pPr marL="3003550" indent="-230188" eaLnBrk="0" fontAlgn="base" hangingPunct="0">
              <a:spcBef>
                <a:spcPct val="30000"/>
              </a:spcBef>
              <a:spcAft>
                <a:spcPct val="0"/>
              </a:spcAft>
              <a:defRPr sz="1200">
                <a:solidFill>
                  <a:schemeClr val="tx1"/>
                </a:solidFill>
                <a:latin typeface="Calibri" panose="020F0502020204030204" pitchFamily="34" charset="0"/>
              </a:defRPr>
            </a:lvl7pPr>
            <a:lvl8pPr marL="3460750" indent="-230188" eaLnBrk="0" fontAlgn="base" hangingPunct="0">
              <a:spcBef>
                <a:spcPct val="30000"/>
              </a:spcBef>
              <a:spcAft>
                <a:spcPct val="0"/>
              </a:spcAft>
              <a:defRPr sz="1200">
                <a:solidFill>
                  <a:schemeClr val="tx1"/>
                </a:solidFill>
                <a:latin typeface="Calibri" panose="020F0502020204030204" pitchFamily="34" charset="0"/>
              </a:defRPr>
            </a:lvl8pPr>
            <a:lvl9pPr marL="391795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BA1166-36C3-409F-B060-A55EA1D46DA6}" type="slidenum">
              <a:rPr lang="en-US" altLang="en-US"/>
              <a:pPr>
                <a:spcBef>
                  <a:spcPct val="0"/>
                </a:spcBef>
              </a:pPr>
              <a:t>13</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AC1F0418-E3D1-169C-3BEE-056EDA7BE7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F75FD6F0-3B23-C99D-7D44-417D18DB0E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9416B4CD-8677-FBDA-DD46-247F6438C8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2475"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5600" indent="-230188">
              <a:spcBef>
                <a:spcPct val="30000"/>
              </a:spcBef>
              <a:defRPr sz="1200">
                <a:solidFill>
                  <a:schemeClr val="tx1"/>
                </a:solidFill>
                <a:latin typeface="Calibri" panose="020F0502020204030204" pitchFamily="34" charset="0"/>
              </a:defRPr>
            </a:lvl4pPr>
            <a:lvl5pPr marL="2089150" indent="-230188">
              <a:spcBef>
                <a:spcPct val="30000"/>
              </a:spcBef>
              <a:defRPr sz="1200">
                <a:solidFill>
                  <a:schemeClr val="tx1"/>
                </a:solidFill>
                <a:latin typeface="Calibri" panose="020F0502020204030204" pitchFamily="34" charset="0"/>
              </a:defRPr>
            </a:lvl5pPr>
            <a:lvl6pPr marL="2546350" indent="-230188" eaLnBrk="0" fontAlgn="base" hangingPunct="0">
              <a:spcBef>
                <a:spcPct val="30000"/>
              </a:spcBef>
              <a:spcAft>
                <a:spcPct val="0"/>
              </a:spcAft>
              <a:defRPr sz="1200">
                <a:solidFill>
                  <a:schemeClr val="tx1"/>
                </a:solidFill>
                <a:latin typeface="Calibri" panose="020F0502020204030204" pitchFamily="34" charset="0"/>
              </a:defRPr>
            </a:lvl6pPr>
            <a:lvl7pPr marL="3003550" indent="-230188" eaLnBrk="0" fontAlgn="base" hangingPunct="0">
              <a:spcBef>
                <a:spcPct val="30000"/>
              </a:spcBef>
              <a:spcAft>
                <a:spcPct val="0"/>
              </a:spcAft>
              <a:defRPr sz="1200">
                <a:solidFill>
                  <a:schemeClr val="tx1"/>
                </a:solidFill>
                <a:latin typeface="Calibri" panose="020F0502020204030204" pitchFamily="34" charset="0"/>
              </a:defRPr>
            </a:lvl7pPr>
            <a:lvl8pPr marL="3460750" indent="-230188" eaLnBrk="0" fontAlgn="base" hangingPunct="0">
              <a:spcBef>
                <a:spcPct val="30000"/>
              </a:spcBef>
              <a:spcAft>
                <a:spcPct val="0"/>
              </a:spcAft>
              <a:defRPr sz="1200">
                <a:solidFill>
                  <a:schemeClr val="tx1"/>
                </a:solidFill>
                <a:latin typeface="Calibri" panose="020F0502020204030204" pitchFamily="34" charset="0"/>
              </a:defRPr>
            </a:lvl8pPr>
            <a:lvl9pPr marL="391795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64FF21-BB52-4B07-9F09-7800C29F019D}" type="slidenum">
              <a:rPr lang="en-US" altLang="en-US"/>
              <a:pPr>
                <a:spcBef>
                  <a:spcPct val="0"/>
                </a:spcBef>
              </a:pPr>
              <a:t>14</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0930B3C-F225-F517-121C-51BF5E0CBA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B2510175-6CED-12E6-4F26-BE36AECF6E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EC1616A5-42B5-8177-EA8B-B96094A0BB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2475"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5600" indent="-230188">
              <a:spcBef>
                <a:spcPct val="30000"/>
              </a:spcBef>
              <a:defRPr sz="1200">
                <a:solidFill>
                  <a:schemeClr val="tx1"/>
                </a:solidFill>
                <a:latin typeface="Calibri" panose="020F0502020204030204" pitchFamily="34" charset="0"/>
              </a:defRPr>
            </a:lvl4pPr>
            <a:lvl5pPr marL="2089150" indent="-230188">
              <a:spcBef>
                <a:spcPct val="30000"/>
              </a:spcBef>
              <a:defRPr sz="1200">
                <a:solidFill>
                  <a:schemeClr val="tx1"/>
                </a:solidFill>
                <a:latin typeface="Calibri" panose="020F0502020204030204" pitchFamily="34" charset="0"/>
              </a:defRPr>
            </a:lvl5pPr>
            <a:lvl6pPr marL="2546350" indent="-230188" eaLnBrk="0" fontAlgn="base" hangingPunct="0">
              <a:spcBef>
                <a:spcPct val="30000"/>
              </a:spcBef>
              <a:spcAft>
                <a:spcPct val="0"/>
              </a:spcAft>
              <a:defRPr sz="1200">
                <a:solidFill>
                  <a:schemeClr val="tx1"/>
                </a:solidFill>
                <a:latin typeface="Calibri" panose="020F0502020204030204" pitchFamily="34" charset="0"/>
              </a:defRPr>
            </a:lvl6pPr>
            <a:lvl7pPr marL="3003550" indent="-230188" eaLnBrk="0" fontAlgn="base" hangingPunct="0">
              <a:spcBef>
                <a:spcPct val="30000"/>
              </a:spcBef>
              <a:spcAft>
                <a:spcPct val="0"/>
              </a:spcAft>
              <a:defRPr sz="1200">
                <a:solidFill>
                  <a:schemeClr val="tx1"/>
                </a:solidFill>
                <a:latin typeface="Calibri" panose="020F0502020204030204" pitchFamily="34" charset="0"/>
              </a:defRPr>
            </a:lvl7pPr>
            <a:lvl8pPr marL="3460750" indent="-230188" eaLnBrk="0" fontAlgn="base" hangingPunct="0">
              <a:spcBef>
                <a:spcPct val="30000"/>
              </a:spcBef>
              <a:spcAft>
                <a:spcPct val="0"/>
              </a:spcAft>
              <a:defRPr sz="1200">
                <a:solidFill>
                  <a:schemeClr val="tx1"/>
                </a:solidFill>
                <a:latin typeface="Calibri" panose="020F0502020204030204" pitchFamily="34" charset="0"/>
              </a:defRPr>
            </a:lvl8pPr>
            <a:lvl9pPr marL="391795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E8830E-FAA9-4219-9D0E-F67FEC06846F}" type="slidenum">
              <a:rPr lang="en-US" altLang="en-US"/>
              <a:pPr>
                <a:spcBef>
                  <a:spcPct val="0"/>
                </a:spcBef>
              </a:pPr>
              <a:t>15</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F2F728E-4348-D202-E71B-5C21CB40E0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7349694F-8315-4AC2-DFD7-7D422E2D82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C08057E4-7C4C-5E8E-CC61-063CEA6358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2475"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5600" indent="-230188">
              <a:spcBef>
                <a:spcPct val="30000"/>
              </a:spcBef>
              <a:defRPr sz="1200">
                <a:solidFill>
                  <a:schemeClr val="tx1"/>
                </a:solidFill>
                <a:latin typeface="Calibri" panose="020F0502020204030204" pitchFamily="34" charset="0"/>
              </a:defRPr>
            </a:lvl4pPr>
            <a:lvl5pPr marL="2089150" indent="-230188">
              <a:spcBef>
                <a:spcPct val="30000"/>
              </a:spcBef>
              <a:defRPr sz="1200">
                <a:solidFill>
                  <a:schemeClr val="tx1"/>
                </a:solidFill>
                <a:latin typeface="Calibri" panose="020F0502020204030204" pitchFamily="34" charset="0"/>
              </a:defRPr>
            </a:lvl5pPr>
            <a:lvl6pPr marL="2546350" indent="-230188" eaLnBrk="0" fontAlgn="base" hangingPunct="0">
              <a:spcBef>
                <a:spcPct val="30000"/>
              </a:spcBef>
              <a:spcAft>
                <a:spcPct val="0"/>
              </a:spcAft>
              <a:defRPr sz="1200">
                <a:solidFill>
                  <a:schemeClr val="tx1"/>
                </a:solidFill>
                <a:latin typeface="Calibri" panose="020F0502020204030204" pitchFamily="34" charset="0"/>
              </a:defRPr>
            </a:lvl6pPr>
            <a:lvl7pPr marL="3003550" indent="-230188" eaLnBrk="0" fontAlgn="base" hangingPunct="0">
              <a:spcBef>
                <a:spcPct val="30000"/>
              </a:spcBef>
              <a:spcAft>
                <a:spcPct val="0"/>
              </a:spcAft>
              <a:defRPr sz="1200">
                <a:solidFill>
                  <a:schemeClr val="tx1"/>
                </a:solidFill>
                <a:latin typeface="Calibri" panose="020F0502020204030204" pitchFamily="34" charset="0"/>
              </a:defRPr>
            </a:lvl7pPr>
            <a:lvl8pPr marL="3460750" indent="-230188" eaLnBrk="0" fontAlgn="base" hangingPunct="0">
              <a:spcBef>
                <a:spcPct val="30000"/>
              </a:spcBef>
              <a:spcAft>
                <a:spcPct val="0"/>
              </a:spcAft>
              <a:defRPr sz="1200">
                <a:solidFill>
                  <a:schemeClr val="tx1"/>
                </a:solidFill>
                <a:latin typeface="Calibri" panose="020F0502020204030204" pitchFamily="34" charset="0"/>
              </a:defRPr>
            </a:lvl8pPr>
            <a:lvl9pPr marL="391795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D08719-E4E9-4A64-94D3-D796D81E81BD}" type="slidenum">
              <a:rPr lang="en-US" altLang="en-US"/>
              <a:pPr>
                <a:spcBef>
                  <a:spcPct val="0"/>
                </a:spcBef>
              </a:pPr>
              <a:t>16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E3367B3-0EE1-64B3-9379-7E4F82711E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78CABCA6-21FF-02B7-BC0E-743D0D83A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C601E374-A892-648B-D208-1EE1E95C11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2475" indent="-288925">
              <a:spcBef>
                <a:spcPct val="30000"/>
              </a:spcBef>
              <a:defRPr sz="1200">
                <a:solidFill>
                  <a:schemeClr val="tx1"/>
                </a:solidFill>
                <a:latin typeface="Calibri" panose="020F0502020204030204" pitchFamily="34" charset="0"/>
              </a:defRPr>
            </a:lvl2pPr>
            <a:lvl3pPr marL="1160463" indent="-230188">
              <a:spcBef>
                <a:spcPct val="30000"/>
              </a:spcBef>
              <a:defRPr sz="1200">
                <a:solidFill>
                  <a:schemeClr val="tx1"/>
                </a:solidFill>
                <a:latin typeface="Calibri" panose="020F0502020204030204" pitchFamily="34" charset="0"/>
              </a:defRPr>
            </a:lvl3pPr>
            <a:lvl4pPr marL="1625600" indent="-230188">
              <a:spcBef>
                <a:spcPct val="30000"/>
              </a:spcBef>
              <a:defRPr sz="1200">
                <a:solidFill>
                  <a:schemeClr val="tx1"/>
                </a:solidFill>
                <a:latin typeface="Calibri" panose="020F0502020204030204" pitchFamily="34" charset="0"/>
              </a:defRPr>
            </a:lvl4pPr>
            <a:lvl5pPr marL="2089150" indent="-230188">
              <a:spcBef>
                <a:spcPct val="30000"/>
              </a:spcBef>
              <a:defRPr sz="1200">
                <a:solidFill>
                  <a:schemeClr val="tx1"/>
                </a:solidFill>
                <a:latin typeface="Calibri" panose="020F0502020204030204" pitchFamily="34" charset="0"/>
              </a:defRPr>
            </a:lvl5pPr>
            <a:lvl6pPr marL="2546350" indent="-230188" eaLnBrk="0" fontAlgn="base" hangingPunct="0">
              <a:spcBef>
                <a:spcPct val="30000"/>
              </a:spcBef>
              <a:spcAft>
                <a:spcPct val="0"/>
              </a:spcAft>
              <a:defRPr sz="1200">
                <a:solidFill>
                  <a:schemeClr val="tx1"/>
                </a:solidFill>
                <a:latin typeface="Calibri" panose="020F0502020204030204" pitchFamily="34" charset="0"/>
              </a:defRPr>
            </a:lvl6pPr>
            <a:lvl7pPr marL="3003550" indent="-230188" eaLnBrk="0" fontAlgn="base" hangingPunct="0">
              <a:spcBef>
                <a:spcPct val="30000"/>
              </a:spcBef>
              <a:spcAft>
                <a:spcPct val="0"/>
              </a:spcAft>
              <a:defRPr sz="1200">
                <a:solidFill>
                  <a:schemeClr val="tx1"/>
                </a:solidFill>
                <a:latin typeface="Calibri" panose="020F0502020204030204" pitchFamily="34" charset="0"/>
              </a:defRPr>
            </a:lvl7pPr>
            <a:lvl8pPr marL="3460750" indent="-230188" eaLnBrk="0" fontAlgn="base" hangingPunct="0">
              <a:spcBef>
                <a:spcPct val="30000"/>
              </a:spcBef>
              <a:spcAft>
                <a:spcPct val="0"/>
              </a:spcAft>
              <a:defRPr sz="1200">
                <a:solidFill>
                  <a:schemeClr val="tx1"/>
                </a:solidFill>
                <a:latin typeface="Calibri" panose="020F0502020204030204" pitchFamily="34" charset="0"/>
              </a:defRPr>
            </a:lvl8pPr>
            <a:lvl9pPr marL="3917950" indent="-23018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2A339F-B940-4E80-85F2-326773226D2E}" type="slidenum">
              <a:rPr lang="en-US" altLang="en-US"/>
              <a:pPr>
                <a:spcBef>
                  <a:spcPct val="0"/>
                </a:spcBef>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B882-722D-56B2-6145-1E75252B7F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ADABCE-6D51-51B7-8F7F-72BD54E6D0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FD9A1D-5104-EAC7-5BBB-63CD72922FDB}"/>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5" name="Footer Placeholder 4">
            <a:extLst>
              <a:ext uri="{FF2B5EF4-FFF2-40B4-BE49-F238E27FC236}">
                <a16:creationId xmlns:a16="http://schemas.microsoft.com/office/drawing/2014/main" id="{25BD238A-F6CB-5EBD-5322-A37681A11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F4242-294B-81C4-4572-07C9C4B1186C}"/>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373197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8708-8E87-62CE-2B86-B666D1983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99466C-79A4-6EF9-373C-B39F97334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718D76-0EE0-072D-3D5F-C3A566F5211A}"/>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5" name="Footer Placeholder 4">
            <a:extLst>
              <a:ext uri="{FF2B5EF4-FFF2-40B4-BE49-F238E27FC236}">
                <a16:creationId xmlns:a16="http://schemas.microsoft.com/office/drawing/2014/main" id="{470335F9-2352-F937-DCA6-767D1D6FA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A1067-B471-A2AD-CE76-5D927D113B41}"/>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311870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C1F1CE-A4B8-219C-E353-9CBE904980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9C13A-4D6A-DCD6-E52C-56E5DB38A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8CFA8E-80D1-0125-FFFB-E4002A8119F3}"/>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5" name="Footer Placeholder 4">
            <a:extLst>
              <a:ext uri="{FF2B5EF4-FFF2-40B4-BE49-F238E27FC236}">
                <a16:creationId xmlns:a16="http://schemas.microsoft.com/office/drawing/2014/main" id="{E45E6CE9-D03D-73CF-3571-09759AAE60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1353F8-58E0-1837-9771-FAC3A1E32A59}"/>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299378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no ima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479D70-77E2-E0E7-77AF-F3E32C6C0B1D}"/>
              </a:ext>
            </a:extLst>
          </p:cNvPr>
          <p:cNvSpPr txBox="1">
            <a:spLocks noChangeArrowheads="1"/>
          </p:cNvSpPr>
          <p:nvPr userDrawn="1"/>
        </p:nvSpPr>
        <p:spPr bwMode="auto">
          <a:xfrm>
            <a:off x="431801" y="5822951"/>
            <a:ext cx="5441951"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spcAft>
                <a:spcPts val="133"/>
              </a:spcAft>
              <a:defRPr/>
            </a:pPr>
            <a:r>
              <a:rPr lang="en-GB" altLang="en-US" sz="1067" b="1"/>
              <a:t>© 2023 Eversheds Sutherland (US) LLP</a:t>
            </a:r>
          </a:p>
        </p:txBody>
      </p:sp>
      <p:pic>
        <p:nvPicPr>
          <p:cNvPr id="3" name="Picture 7">
            <a:extLst>
              <a:ext uri="{FF2B5EF4-FFF2-40B4-BE49-F238E27FC236}">
                <a16:creationId xmlns:a16="http://schemas.microsoft.com/office/drawing/2014/main" id="{CDCDDC20-E30F-33EF-D37B-9E501EECB6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714500" cy="414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a:extLst>
              <a:ext uri="{FF2B5EF4-FFF2-40B4-BE49-F238E27FC236}">
                <a16:creationId xmlns:a16="http://schemas.microsoft.com/office/drawing/2014/main" id="{23A90624-CD57-5628-B40A-1C38D2AE102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1714500" cy="414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Headline"/>
          <p:cNvSpPr>
            <a:spLocks noGrp="1"/>
          </p:cNvSpPr>
          <p:nvPr>
            <p:ph type="subTitle" idx="1"/>
          </p:nvPr>
        </p:nvSpPr>
        <p:spPr>
          <a:xfrm>
            <a:off x="1769945" y="1198895"/>
            <a:ext cx="8449732" cy="853440"/>
          </a:xfrm>
        </p:spPr>
        <p:txBody>
          <a:bodyPr/>
          <a:lstStyle>
            <a:lvl1pPr marL="0" indent="0" algn="l">
              <a:spcBef>
                <a:spcPts val="600"/>
              </a:spcBef>
              <a:spcAft>
                <a:spcPts val="0"/>
              </a:spcAft>
              <a:buNone/>
              <a:defRPr sz="28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noProof="0"/>
              <a:t>Click to edit Master subtitle style</a:t>
            </a:r>
            <a:endParaRPr lang="en-GB" noProof="0" dirty="0"/>
          </a:p>
        </p:txBody>
      </p:sp>
      <p:sp>
        <p:nvSpPr>
          <p:cNvPr id="14" name="Title 9"/>
          <p:cNvSpPr>
            <a:spLocks noGrp="1"/>
          </p:cNvSpPr>
          <p:nvPr>
            <p:ph type="title"/>
          </p:nvPr>
        </p:nvSpPr>
        <p:spPr>
          <a:xfrm>
            <a:off x="1769945" y="404812"/>
            <a:ext cx="9745135" cy="731520"/>
          </a:xfrm>
        </p:spPr>
        <p:txBody>
          <a:bodyPr/>
          <a:lstStyle>
            <a:lvl1pPr defTabSz="914377">
              <a:lnSpc>
                <a:spcPct val="90000"/>
              </a:lnSpc>
              <a:spcBef>
                <a:spcPct val="0"/>
              </a:spcBef>
              <a:defRPr/>
            </a:lvl1pPr>
          </a:lstStyle>
          <a:p>
            <a:r>
              <a:rPr lang="en-US"/>
              <a:t>Click to edit Master title style</a:t>
            </a:r>
            <a:endParaRPr lang="en-GB" dirty="0"/>
          </a:p>
        </p:txBody>
      </p:sp>
      <p:sp>
        <p:nvSpPr>
          <p:cNvPr id="16" name="Date"/>
          <p:cNvSpPr>
            <a:spLocks noGrp="1"/>
          </p:cNvSpPr>
          <p:nvPr>
            <p:ph type="body" sz="quarter" idx="10"/>
          </p:nvPr>
        </p:nvSpPr>
        <p:spPr>
          <a:xfrm>
            <a:off x="1769944" y="2288777"/>
            <a:ext cx="5323211" cy="426720"/>
          </a:xfrm>
        </p:spPr>
        <p:txBody>
          <a:bodyPr/>
          <a:lstStyle>
            <a:lvl1pPr marL="0" indent="0">
              <a:lnSpc>
                <a:spcPct val="100000"/>
              </a:lnSpc>
              <a:spcBef>
                <a:spcPts val="0"/>
              </a:spcBef>
              <a:spcAft>
                <a:spcPts val="0"/>
              </a:spcAft>
              <a:buNone/>
              <a:defRPr sz="2667" b="1" baseline="0"/>
            </a:lvl1pPr>
          </a:lstStyle>
          <a:p>
            <a:pPr lvl="0"/>
            <a:r>
              <a:rPr lang="en-US" noProof="0"/>
              <a:t>Edit Master text styles</a:t>
            </a:r>
          </a:p>
        </p:txBody>
      </p:sp>
      <p:sp>
        <p:nvSpPr>
          <p:cNvPr id="17" name="Presenter Name"/>
          <p:cNvSpPr>
            <a:spLocks noGrp="1"/>
          </p:cNvSpPr>
          <p:nvPr>
            <p:ph type="body" sz="quarter" idx="11"/>
          </p:nvPr>
        </p:nvSpPr>
        <p:spPr>
          <a:xfrm>
            <a:off x="1769945" y="2775067"/>
            <a:ext cx="7896812" cy="426720"/>
          </a:xfrm>
        </p:spPr>
        <p:txBody>
          <a:bodyPr/>
          <a:lstStyle>
            <a:lvl1pPr marL="0" indent="0">
              <a:lnSpc>
                <a:spcPct val="100000"/>
              </a:lnSpc>
              <a:spcBef>
                <a:spcPts val="0"/>
              </a:spcBef>
              <a:spcAft>
                <a:spcPts val="0"/>
              </a:spcAft>
              <a:buNone/>
              <a:defRPr sz="2667" b="0" baseline="0"/>
            </a:lvl1pPr>
          </a:lstStyle>
          <a:p>
            <a:pPr lvl="0"/>
            <a:r>
              <a:rPr lang="en-US" noProof="0"/>
              <a:t>Edit Master text styles</a:t>
            </a:r>
          </a:p>
        </p:txBody>
      </p:sp>
      <p:sp>
        <p:nvSpPr>
          <p:cNvPr id="18" name="Job title"/>
          <p:cNvSpPr>
            <a:spLocks noGrp="1"/>
          </p:cNvSpPr>
          <p:nvPr>
            <p:ph type="body" sz="quarter" idx="12"/>
          </p:nvPr>
        </p:nvSpPr>
        <p:spPr>
          <a:xfrm>
            <a:off x="1769945" y="3261356"/>
            <a:ext cx="7896812" cy="426720"/>
          </a:xfrm>
        </p:spPr>
        <p:txBody>
          <a:bodyPr/>
          <a:lstStyle>
            <a:lvl1pPr marL="0" indent="0">
              <a:lnSpc>
                <a:spcPct val="100000"/>
              </a:lnSpc>
              <a:spcBef>
                <a:spcPts val="0"/>
              </a:spcBef>
              <a:spcAft>
                <a:spcPts val="0"/>
              </a:spcAft>
              <a:buNone/>
              <a:defRPr sz="2667" b="0" i="1" baseline="0"/>
            </a:lvl1pPr>
          </a:lstStyle>
          <a:p>
            <a:pPr lvl="0"/>
            <a:r>
              <a:rPr lang="en-US" noProof="0"/>
              <a:t>Edit Master text styles</a:t>
            </a:r>
          </a:p>
        </p:txBody>
      </p:sp>
    </p:spTree>
    <p:extLst>
      <p:ext uri="{BB962C8B-B14F-4D97-AF65-F5344CB8AC3E}">
        <p14:creationId xmlns:p14="http://schemas.microsoft.com/office/powerpoint/2010/main" val="3701817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Large text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C39664-C499-9C98-7E00-A8E2F82D4D55}"/>
              </a:ext>
            </a:extLst>
          </p:cNvPr>
          <p:cNvSpPr txBox="1">
            <a:spLocks noChangeArrowheads="1"/>
          </p:cNvSpPr>
          <p:nvPr userDrawn="1"/>
        </p:nvSpPr>
        <p:spPr bwMode="auto">
          <a:xfrm>
            <a:off x="463551" y="6419851"/>
            <a:ext cx="2817283" cy="2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r>
              <a:rPr lang="en-US" altLang="en-US" sz="1067" b="1"/>
              <a:t>Eversheds Sutherland</a:t>
            </a:r>
            <a:endParaRPr lang="en-US" altLang="en-US" sz="1067"/>
          </a:p>
        </p:txBody>
      </p:sp>
      <p:sp>
        <p:nvSpPr>
          <p:cNvPr id="9" name="Intro line"/>
          <p:cNvSpPr>
            <a:spLocks noGrp="1"/>
          </p:cNvSpPr>
          <p:nvPr>
            <p:ph type="body" sz="quarter" idx="11"/>
          </p:nvPr>
        </p:nvSpPr>
        <p:spPr>
          <a:xfrm>
            <a:off x="573024" y="1966463"/>
            <a:ext cx="11040533" cy="487680"/>
          </a:xfrm>
        </p:spPr>
        <p:txBody>
          <a:bodyPr/>
          <a:lstStyle>
            <a:lvl1pPr marL="0" indent="0">
              <a:buNone/>
              <a:defRPr/>
            </a:lvl1pPr>
          </a:lstStyle>
          <a:p>
            <a:pPr lvl="0"/>
            <a:r>
              <a:rPr lang="en-US" noProof="0"/>
              <a:t>Edit Master text styles</a:t>
            </a:r>
          </a:p>
        </p:txBody>
      </p:sp>
      <p:sp>
        <p:nvSpPr>
          <p:cNvPr id="7" name="Sub-heading"/>
          <p:cNvSpPr>
            <a:spLocks noGrp="1"/>
          </p:cNvSpPr>
          <p:nvPr>
            <p:ph type="body" sz="quarter" idx="10"/>
          </p:nvPr>
        </p:nvSpPr>
        <p:spPr>
          <a:xfrm>
            <a:off x="575734" y="849019"/>
            <a:ext cx="11040533" cy="426720"/>
          </a:xfrm>
        </p:spPr>
        <p:txBody>
          <a:bodyPr/>
          <a:lstStyle>
            <a:lvl1pPr marL="0" indent="0">
              <a:buNone/>
              <a:defRPr sz="2533" baseline="0"/>
            </a:lvl1pPr>
          </a:lstStyle>
          <a:p>
            <a:pPr lvl="0"/>
            <a:r>
              <a:rPr lang="en-US" noProof="0"/>
              <a:t>Edit Master text styles</a:t>
            </a:r>
          </a:p>
        </p:txBody>
      </p:sp>
      <p:sp>
        <p:nvSpPr>
          <p:cNvPr id="2" name="Heading"/>
          <p:cNvSpPr>
            <a:spLocks noGrp="1"/>
          </p:cNvSpPr>
          <p:nvPr>
            <p:ph type="title"/>
          </p:nvPr>
        </p:nvSpPr>
        <p:spPr>
          <a:xfrm>
            <a:off x="575734" y="404813"/>
            <a:ext cx="11040533" cy="426720"/>
          </a:xfrm>
        </p:spPr>
        <p:txBody>
          <a:bodyPr>
            <a:noAutofit/>
          </a:bodyPr>
          <a:lstStyle>
            <a:lvl1pPr>
              <a:defRPr sz="2800" baseline="0"/>
            </a:lvl1pPr>
          </a:lstStyle>
          <a:p>
            <a:r>
              <a:rPr lang="en-US" noProof="0"/>
              <a:t>Click to edit Master title style</a:t>
            </a:r>
            <a:endParaRPr lang="en-GB" noProof="0" dirty="0"/>
          </a:p>
        </p:txBody>
      </p:sp>
      <p:sp>
        <p:nvSpPr>
          <p:cNvPr id="10" name="Content Placeholder 9"/>
          <p:cNvSpPr>
            <a:spLocks noGrp="1"/>
          </p:cNvSpPr>
          <p:nvPr>
            <p:ph sz="quarter" idx="14"/>
          </p:nvPr>
        </p:nvSpPr>
        <p:spPr>
          <a:xfrm>
            <a:off x="573024" y="2518376"/>
            <a:ext cx="11040533" cy="3602736"/>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lide Number Placeholder 6">
            <a:extLst>
              <a:ext uri="{FF2B5EF4-FFF2-40B4-BE49-F238E27FC236}">
                <a16:creationId xmlns:a16="http://schemas.microsoft.com/office/drawing/2014/main" id="{DDDCABA3-0E77-729F-9EE4-C3CC2F6FB3E0}"/>
              </a:ext>
            </a:extLst>
          </p:cNvPr>
          <p:cNvSpPr>
            <a:spLocks noGrp="1"/>
          </p:cNvSpPr>
          <p:nvPr>
            <p:ph type="sldNum" sz="quarter" idx="15"/>
          </p:nvPr>
        </p:nvSpPr>
        <p:spPr>
          <a:xfrm>
            <a:off x="10727267" y="6441018"/>
            <a:ext cx="1060451" cy="273049"/>
          </a:xfrm>
        </p:spPr>
        <p:txBody>
          <a:bodyPr/>
          <a:lstStyle>
            <a:lvl1pPr>
              <a:defRPr/>
            </a:lvl1pPr>
          </a:lstStyle>
          <a:p>
            <a:fld id="{CD6A47F5-5C4F-4662-BE89-EB07FFC52013}" type="slidenum">
              <a:rPr lang="en-GB" altLang="en-US"/>
              <a:pPr/>
              <a:t>‹#›</a:t>
            </a:fld>
            <a:endParaRPr lang="en-GB" altLang="en-US"/>
          </a:p>
        </p:txBody>
      </p:sp>
    </p:spTree>
    <p:extLst>
      <p:ext uri="{BB962C8B-B14F-4D97-AF65-F5344CB8AC3E}">
        <p14:creationId xmlns:p14="http://schemas.microsoft.com/office/powerpoint/2010/main" val="2678655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Questions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63B6BDCA-9AEE-8D77-A77D-BAB3C31B53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28585" y="1365251"/>
            <a:ext cx="3534833" cy="49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01688BE-B246-614E-7C9A-261AE6A6E708}"/>
              </a:ext>
            </a:extLst>
          </p:cNvPr>
          <p:cNvSpPr txBox="1">
            <a:spLocks noChangeArrowheads="1"/>
          </p:cNvSpPr>
          <p:nvPr/>
        </p:nvSpPr>
        <p:spPr bwMode="auto">
          <a:xfrm>
            <a:off x="463551" y="6419851"/>
            <a:ext cx="2817283" cy="21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fontAlgn="base">
              <a:spcBef>
                <a:spcPct val="0"/>
              </a:spcBef>
              <a:spcAft>
                <a:spcPct val="0"/>
              </a:spcAft>
              <a:defRPr>
                <a:solidFill>
                  <a:schemeClr val="tx1"/>
                </a:solidFill>
                <a:latin typeface="Verdana" panose="020B0604030504040204" pitchFamily="34" charset="0"/>
              </a:defRPr>
            </a:lvl6pPr>
            <a:lvl7pPr marL="2971800" indent="-228600" fontAlgn="base">
              <a:spcBef>
                <a:spcPct val="0"/>
              </a:spcBef>
              <a:spcAft>
                <a:spcPct val="0"/>
              </a:spcAft>
              <a:defRPr>
                <a:solidFill>
                  <a:schemeClr val="tx1"/>
                </a:solidFill>
                <a:latin typeface="Verdana" panose="020B0604030504040204" pitchFamily="34" charset="0"/>
              </a:defRPr>
            </a:lvl7pPr>
            <a:lvl8pPr marL="3429000" indent="-228600" fontAlgn="base">
              <a:spcBef>
                <a:spcPct val="0"/>
              </a:spcBef>
              <a:spcAft>
                <a:spcPct val="0"/>
              </a:spcAft>
              <a:defRPr>
                <a:solidFill>
                  <a:schemeClr val="tx1"/>
                </a:solidFill>
                <a:latin typeface="Verdana" panose="020B0604030504040204" pitchFamily="34" charset="0"/>
              </a:defRPr>
            </a:lvl8pPr>
            <a:lvl9pPr marL="3886200" indent="-228600" fontAlgn="base">
              <a:spcBef>
                <a:spcPct val="0"/>
              </a:spcBef>
              <a:spcAft>
                <a:spcPct val="0"/>
              </a:spcAft>
              <a:defRPr>
                <a:solidFill>
                  <a:schemeClr val="tx1"/>
                </a:solidFill>
                <a:latin typeface="Verdana" panose="020B0604030504040204" pitchFamily="34" charset="0"/>
              </a:defRPr>
            </a:lvl9pPr>
          </a:lstStyle>
          <a:p>
            <a:pPr eaLnBrk="1" hangingPunct="1">
              <a:defRPr/>
            </a:pPr>
            <a:r>
              <a:rPr lang="en-US" altLang="en-US" sz="1067" b="1"/>
              <a:t>Eversheds Sutherland</a:t>
            </a:r>
            <a:endParaRPr lang="en-US" altLang="en-US" sz="1067"/>
          </a:p>
        </p:txBody>
      </p:sp>
      <p:pic>
        <p:nvPicPr>
          <p:cNvPr id="5" name="Picture 8">
            <a:extLst>
              <a:ext uri="{FF2B5EF4-FFF2-40B4-BE49-F238E27FC236}">
                <a16:creationId xmlns:a16="http://schemas.microsoft.com/office/drawing/2014/main" id="{5E949ECD-B1E2-FBD0-E844-D7CFCD8C5F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28585" y="1365251"/>
            <a:ext cx="3534833" cy="499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heading"/>
          <p:cNvSpPr>
            <a:spLocks noGrp="1"/>
          </p:cNvSpPr>
          <p:nvPr>
            <p:ph type="body" sz="quarter" idx="10"/>
          </p:nvPr>
        </p:nvSpPr>
        <p:spPr>
          <a:xfrm>
            <a:off x="575734" y="853440"/>
            <a:ext cx="11040533" cy="426720"/>
          </a:xfrm>
        </p:spPr>
        <p:txBody>
          <a:bodyPr/>
          <a:lstStyle>
            <a:lvl1pPr marL="0" indent="0">
              <a:buNone/>
              <a:defRPr sz="2533" baseline="0"/>
            </a:lvl1pPr>
          </a:lstStyle>
          <a:p>
            <a:pPr lvl="0"/>
            <a:r>
              <a:rPr lang="en-US" noProof="0"/>
              <a:t>Edit Master text styles</a:t>
            </a:r>
          </a:p>
        </p:txBody>
      </p:sp>
      <p:sp>
        <p:nvSpPr>
          <p:cNvPr id="2" name="Heading"/>
          <p:cNvSpPr>
            <a:spLocks noGrp="1"/>
          </p:cNvSpPr>
          <p:nvPr>
            <p:ph type="title"/>
          </p:nvPr>
        </p:nvSpPr>
        <p:spPr>
          <a:xfrm>
            <a:off x="575734" y="404813"/>
            <a:ext cx="11040533" cy="426720"/>
          </a:xfrm>
        </p:spPr>
        <p:txBody>
          <a:bodyPr>
            <a:noAutofit/>
          </a:bodyPr>
          <a:lstStyle>
            <a:lvl1pPr>
              <a:defRPr sz="2800" baseline="0"/>
            </a:lvl1pPr>
          </a:lstStyle>
          <a:p>
            <a:r>
              <a:rPr lang="en-US" noProof="0"/>
              <a:t>Click to edit Master title style</a:t>
            </a:r>
            <a:endParaRPr lang="en-GB" noProof="0" dirty="0"/>
          </a:p>
        </p:txBody>
      </p:sp>
      <p:sp>
        <p:nvSpPr>
          <p:cNvPr id="6" name="Slide Number Placeholder 6">
            <a:extLst>
              <a:ext uri="{FF2B5EF4-FFF2-40B4-BE49-F238E27FC236}">
                <a16:creationId xmlns:a16="http://schemas.microsoft.com/office/drawing/2014/main" id="{2A99BAD6-62B4-983C-86EB-362C30B82413}"/>
              </a:ext>
            </a:extLst>
          </p:cNvPr>
          <p:cNvSpPr>
            <a:spLocks noGrp="1"/>
          </p:cNvSpPr>
          <p:nvPr>
            <p:ph type="sldNum" sz="quarter" idx="11"/>
          </p:nvPr>
        </p:nvSpPr>
        <p:spPr>
          <a:xfrm>
            <a:off x="10727267" y="6441018"/>
            <a:ext cx="1060451" cy="273049"/>
          </a:xfrm>
        </p:spPr>
        <p:txBody>
          <a:bodyPr/>
          <a:lstStyle>
            <a:lvl1pPr>
              <a:defRPr/>
            </a:lvl1pPr>
          </a:lstStyle>
          <a:p>
            <a:fld id="{9629AFC8-DC71-4829-91BA-4499858B3FB2}" type="slidenum">
              <a:rPr lang="en-GB" altLang="en-US"/>
              <a:pPr/>
              <a:t>‹#›</a:t>
            </a:fld>
            <a:endParaRPr lang="en-GB" altLang="en-US"/>
          </a:p>
        </p:txBody>
      </p:sp>
    </p:spTree>
    <p:extLst>
      <p:ext uri="{BB962C8B-B14F-4D97-AF65-F5344CB8AC3E}">
        <p14:creationId xmlns:p14="http://schemas.microsoft.com/office/powerpoint/2010/main" val="42922795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E2C9F5-FF32-48CF-AD10-4502987FA30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170985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2C9F5-FF32-48CF-AD10-4502987FA30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3781735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E2C9F5-FF32-48CF-AD10-4502987FA30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74719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E2C9F5-FF32-48CF-AD10-4502987FA30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551698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E2C9F5-FF32-48CF-AD10-4502987FA301}" type="datetimeFigureOut">
              <a:rPr lang="en-US" smtClean="0"/>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373212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6539B-7B1F-7D65-C320-882180802A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FEF84-4383-A2CB-81A6-C0C3F9FFFE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91758-0266-F556-59C8-9A24C742205E}"/>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5" name="Footer Placeholder 4">
            <a:extLst>
              <a:ext uri="{FF2B5EF4-FFF2-40B4-BE49-F238E27FC236}">
                <a16:creationId xmlns:a16="http://schemas.microsoft.com/office/drawing/2014/main" id="{9098D07A-5DFA-D1F8-631C-D3FB5C180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EA178-419B-F128-4180-51526C9455AA}"/>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1113470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E2C9F5-FF32-48CF-AD10-4502987FA301}" type="datetimeFigureOut">
              <a:rPr lang="en-US" smtClean="0"/>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2671096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E2C9F5-FF32-48CF-AD10-4502987FA301}" type="datetimeFigureOut">
              <a:rPr lang="en-US" smtClean="0"/>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3493838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E2C9F5-FF32-48CF-AD10-4502987FA30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2645452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E2C9F5-FF32-48CF-AD10-4502987FA301}" type="datetimeFigureOut">
              <a:rPr lang="en-US" smtClean="0"/>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875319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2C9F5-FF32-48CF-AD10-4502987FA30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29734442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E2C9F5-FF32-48CF-AD10-4502987FA301}" type="datetimeFigureOut">
              <a:rPr lang="en-US" smtClean="0"/>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17DB81-38E4-49F3-8C37-1D5132B17F77}" type="slidenum">
              <a:rPr lang="en-US" smtClean="0"/>
              <a:t>‹#›</a:t>
            </a:fld>
            <a:endParaRPr lang="en-US"/>
          </a:p>
        </p:txBody>
      </p:sp>
    </p:spTree>
    <p:extLst>
      <p:ext uri="{BB962C8B-B14F-4D97-AF65-F5344CB8AC3E}">
        <p14:creationId xmlns:p14="http://schemas.microsoft.com/office/powerpoint/2010/main" val="419187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7707B-29F7-47FD-AEF8-4D9C896B6B4E}"/>
              </a:ext>
            </a:extLst>
          </p:cNvPr>
          <p:cNvSpPr>
            <a:spLocks noGrp="1"/>
          </p:cNvSpPr>
          <p:nvPr>
            <p:ph type="title"/>
          </p:nvPr>
        </p:nvSpPr>
        <p:spPr>
          <a:xfrm>
            <a:off x="838200" y="1041401"/>
            <a:ext cx="10515600" cy="871539"/>
          </a:xfrm>
        </p:spPr>
        <p:txBody>
          <a:bodyPr>
            <a:normAutofit/>
          </a:bodyPr>
          <a:lstStyle>
            <a:lvl1pPr>
              <a:defRPr sz="3600" b="1">
                <a:solidFill>
                  <a:srgbClr val="1F4E79"/>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356FBAB8-DBB3-4F3D-A428-B09BBD39DE2A}"/>
              </a:ext>
            </a:extLst>
          </p:cNvPr>
          <p:cNvSpPr>
            <a:spLocks noGrp="1"/>
          </p:cNvSpPr>
          <p:nvPr>
            <p:ph type="dt" sz="half" idx="10"/>
          </p:nvPr>
        </p:nvSpPr>
        <p:spPr/>
        <p:txBody>
          <a:bodyPr/>
          <a:lstStyle/>
          <a:p>
            <a:fld id="{ED714A66-41A8-4E1D-9A93-678B487AE30D}" type="datetimeFigureOut">
              <a:rPr lang="en-US" smtClean="0"/>
              <a:t>10/26/2023</a:t>
            </a:fld>
            <a:endParaRPr lang="en-US" dirty="0"/>
          </a:p>
        </p:txBody>
      </p:sp>
      <p:sp>
        <p:nvSpPr>
          <p:cNvPr id="4" name="Footer Placeholder 3">
            <a:extLst>
              <a:ext uri="{FF2B5EF4-FFF2-40B4-BE49-F238E27FC236}">
                <a16:creationId xmlns:a16="http://schemas.microsoft.com/office/drawing/2014/main" id="{AE546A0F-3D99-44BA-81D4-B66A80FB0EF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E68EADF-2471-4FAD-A7FC-E769F0B3CCB3}"/>
              </a:ext>
            </a:extLst>
          </p:cNvPr>
          <p:cNvSpPr>
            <a:spLocks noGrp="1"/>
          </p:cNvSpPr>
          <p:nvPr>
            <p:ph type="sldNum" sz="quarter" idx="12"/>
          </p:nvPr>
        </p:nvSpPr>
        <p:spPr/>
        <p:txBody>
          <a:bodyPr/>
          <a:lstStyle/>
          <a:p>
            <a:fld id="{EC50D0F9-2283-4997-AE6F-CF6EA7A6364B}" type="slidenum">
              <a:rPr lang="en-US" smtClean="0"/>
              <a:t>‹#›</a:t>
            </a:fld>
            <a:endParaRPr lang="en-US" dirty="0"/>
          </a:p>
        </p:txBody>
      </p:sp>
      <p:sp>
        <p:nvSpPr>
          <p:cNvPr id="7" name="Text Placeholder 6">
            <a:extLst>
              <a:ext uri="{FF2B5EF4-FFF2-40B4-BE49-F238E27FC236}">
                <a16:creationId xmlns:a16="http://schemas.microsoft.com/office/drawing/2014/main" id="{D6F605FB-580F-4E31-AA0A-4D9E8C2AB02C}"/>
              </a:ext>
            </a:extLst>
          </p:cNvPr>
          <p:cNvSpPr>
            <a:spLocks noGrp="1"/>
          </p:cNvSpPr>
          <p:nvPr>
            <p:ph type="body" sz="quarter" idx="13"/>
          </p:nvPr>
        </p:nvSpPr>
        <p:spPr>
          <a:xfrm>
            <a:off x="838200" y="2133601"/>
            <a:ext cx="10515600" cy="3952875"/>
          </a:xfrm>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49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5D534-E1EA-7E1E-1A62-D58CB81D15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DA70F1-7602-4D07-E556-42E9CE60FE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4268D8-87FB-21F0-DC48-150E0AF2134B}"/>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5" name="Footer Placeholder 4">
            <a:extLst>
              <a:ext uri="{FF2B5EF4-FFF2-40B4-BE49-F238E27FC236}">
                <a16:creationId xmlns:a16="http://schemas.microsoft.com/office/drawing/2014/main" id="{666FDD19-4D29-8562-7AA3-D66A26F5DB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1FD4D-0C2B-FD61-1C81-3ED13AC18EE1}"/>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1565338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AE44-2BE2-1EDB-86C5-5A748FF1F4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9D1B6C-6428-D49F-7755-49A9B06A61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03033C-C564-BFDF-A852-A5D011912E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D13B3-A733-8BB5-B666-A895DDC8F107}"/>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6" name="Footer Placeholder 5">
            <a:extLst>
              <a:ext uri="{FF2B5EF4-FFF2-40B4-BE49-F238E27FC236}">
                <a16:creationId xmlns:a16="http://schemas.microsoft.com/office/drawing/2014/main" id="{8AF95B9C-242D-1CD2-CC09-E513D077F6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2740F-A881-575C-2AE6-4C6DF13D1A26}"/>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700068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160A6-F878-DC27-3FFE-D72C7AEBDD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EBB338-3CFA-1CB0-92E8-881E482CD4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006A8A-1FDF-572A-6B9E-E838DE2A5D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ADF5C1-B947-34BB-7065-683DC2E22E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2CA832-6DE4-9219-8066-4FCDA57489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FB69A4-8622-B033-D2EC-F14BA9D1BCA9}"/>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8" name="Footer Placeholder 7">
            <a:extLst>
              <a:ext uri="{FF2B5EF4-FFF2-40B4-BE49-F238E27FC236}">
                <a16:creationId xmlns:a16="http://schemas.microsoft.com/office/drawing/2014/main" id="{576839DC-165C-B52B-520D-0EBD6A70B0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CF2196-9B74-8698-675E-7520DD7D1899}"/>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59665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39CD8-FB13-C654-4D9F-53CD16410E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C879B4-1F61-25F7-ABF3-477BB92F571D}"/>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4" name="Footer Placeholder 3">
            <a:extLst>
              <a:ext uri="{FF2B5EF4-FFF2-40B4-BE49-F238E27FC236}">
                <a16:creationId xmlns:a16="http://schemas.microsoft.com/office/drawing/2014/main" id="{F88D8535-ED2F-5B27-BB29-BA48530F13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9B5F3-A703-6E4D-9D4F-04F36D469D19}"/>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7154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B79EF-FC0B-BEA1-FB6B-36DBC7383905}"/>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3" name="Footer Placeholder 2">
            <a:extLst>
              <a:ext uri="{FF2B5EF4-FFF2-40B4-BE49-F238E27FC236}">
                <a16:creationId xmlns:a16="http://schemas.microsoft.com/office/drawing/2014/main" id="{2C34ED69-0821-EDAA-B40A-C2DF5F1D0C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C1CC5-DDA8-9BF9-7D77-0BA481B91AC3}"/>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347537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731DC-D667-E7A7-6A07-CFC742C0A1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9340C2-3738-C0D1-EA6A-67BD524A31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36FF52-3E24-9E25-59DF-82031A03D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93DAF6-A54E-BDE4-6E1D-77C081E3FEA0}"/>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6" name="Footer Placeholder 5">
            <a:extLst>
              <a:ext uri="{FF2B5EF4-FFF2-40B4-BE49-F238E27FC236}">
                <a16:creationId xmlns:a16="http://schemas.microsoft.com/office/drawing/2014/main" id="{D1972FE5-EA34-9D86-786F-2CD18F2214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7E0B3-0EB8-B258-225A-A283D94D3E83}"/>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1750879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BDC8A-3B7B-0305-6C0D-966188589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4D076E-76EB-ED42-6FCA-33EA2CC13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5D4128-9ABF-C386-5320-AB36FA829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AF7887-E59A-DA01-AD9A-5A8CCE09E3CB}"/>
              </a:ext>
            </a:extLst>
          </p:cNvPr>
          <p:cNvSpPr>
            <a:spLocks noGrp="1"/>
          </p:cNvSpPr>
          <p:nvPr>
            <p:ph type="dt" sz="half" idx="10"/>
          </p:nvPr>
        </p:nvSpPr>
        <p:spPr/>
        <p:txBody>
          <a:bodyPr/>
          <a:lstStyle/>
          <a:p>
            <a:fld id="{2BC271AC-7E69-45A2-A636-5B7969645E7D}" type="datetimeFigureOut">
              <a:rPr lang="en-US" smtClean="0"/>
              <a:t>10/26/2023</a:t>
            </a:fld>
            <a:endParaRPr lang="en-US"/>
          </a:p>
        </p:txBody>
      </p:sp>
      <p:sp>
        <p:nvSpPr>
          <p:cNvPr id="6" name="Footer Placeholder 5">
            <a:extLst>
              <a:ext uri="{FF2B5EF4-FFF2-40B4-BE49-F238E27FC236}">
                <a16:creationId xmlns:a16="http://schemas.microsoft.com/office/drawing/2014/main" id="{95EEE7AC-F976-3ACE-90FB-DD1239147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00E07-EECA-B00D-7406-B59B79C9441B}"/>
              </a:ext>
            </a:extLst>
          </p:cNvPr>
          <p:cNvSpPr>
            <a:spLocks noGrp="1"/>
          </p:cNvSpPr>
          <p:nvPr>
            <p:ph type="sldNum" sz="quarter" idx="12"/>
          </p:nvPr>
        </p:nvSpPr>
        <p:spPr/>
        <p:txBody>
          <a:bodyPr/>
          <a:lstStyle/>
          <a:p>
            <a:fld id="{EB777E0B-5E96-4989-B7BD-C8586B7F2F92}" type="slidenum">
              <a:rPr lang="en-US" smtClean="0"/>
              <a:t>‹#›</a:t>
            </a:fld>
            <a:endParaRPr lang="en-US"/>
          </a:p>
        </p:txBody>
      </p:sp>
    </p:spTree>
    <p:extLst>
      <p:ext uri="{BB962C8B-B14F-4D97-AF65-F5344CB8AC3E}">
        <p14:creationId xmlns:p14="http://schemas.microsoft.com/office/powerpoint/2010/main" val="2286028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C19B5-0CAF-5D7E-04B4-762C881B1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6063D3-7E1F-6587-FF68-13075D543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16D23A-F57E-4AFB-86FA-BB4BCF8C80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271AC-7E69-45A2-A636-5B7969645E7D}" type="datetimeFigureOut">
              <a:rPr lang="en-US" smtClean="0"/>
              <a:t>10/26/2023</a:t>
            </a:fld>
            <a:endParaRPr lang="en-US"/>
          </a:p>
        </p:txBody>
      </p:sp>
      <p:sp>
        <p:nvSpPr>
          <p:cNvPr id="5" name="Footer Placeholder 4">
            <a:extLst>
              <a:ext uri="{FF2B5EF4-FFF2-40B4-BE49-F238E27FC236}">
                <a16:creationId xmlns:a16="http://schemas.microsoft.com/office/drawing/2014/main" id="{AC3B6288-0397-B582-658F-17F8123B9E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C39E6-463D-8E86-FEFD-6FED0558FE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777E0B-5E96-4989-B7BD-C8586B7F2F92}" type="slidenum">
              <a:rPr lang="en-US" smtClean="0"/>
              <a:t>‹#›</a:t>
            </a:fld>
            <a:endParaRPr lang="en-US"/>
          </a:p>
        </p:txBody>
      </p:sp>
      <p:sp>
        <p:nvSpPr>
          <p:cNvPr id="8" name="Rectangle 7">
            <a:extLst>
              <a:ext uri="{FF2B5EF4-FFF2-40B4-BE49-F238E27FC236}">
                <a16:creationId xmlns:a16="http://schemas.microsoft.com/office/drawing/2014/main" id="{4498486D-1E9F-B76D-869B-54966580244C}"/>
              </a:ext>
            </a:extLst>
          </p:cNvPr>
          <p:cNvSpPr/>
          <p:nvPr userDrawn="1"/>
        </p:nvSpPr>
        <p:spPr>
          <a:xfrm>
            <a:off x="0" y="215662"/>
            <a:ext cx="12192000" cy="477744"/>
          </a:xfrm>
          <a:prstGeom prst="rect">
            <a:avLst/>
          </a:prstGeom>
          <a:solidFill>
            <a:srgbClr val="0056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441562-8AB4-09BE-E430-A6B2181A4F29}"/>
              </a:ext>
            </a:extLst>
          </p:cNvPr>
          <p:cNvSpPr txBox="1"/>
          <p:nvPr userDrawn="1"/>
        </p:nvSpPr>
        <p:spPr>
          <a:xfrm>
            <a:off x="0" y="258790"/>
            <a:ext cx="12192000" cy="400110"/>
          </a:xfrm>
          <a:prstGeom prst="rect">
            <a:avLst/>
          </a:prstGeom>
          <a:noFill/>
        </p:spPr>
        <p:txBody>
          <a:bodyPr wrap="square" rtlCol="0">
            <a:spAutoFit/>
          </a:bodyPr>
          <a:lstStyle/>
          <a:p>
            <a:pPr algn="r"/>
            <a:r>
              <a:rPr lang="en-US" sz="2000" b="1" dirty="0">
                <a:solidFill>
                  <a:schemeClr val="bg1"/>
                </a:solidFill>
              </a:rPr>
              <a:t>SURPLUS LINES LAW GROUP                                                              </a:t>
            </a:r>
            <a:r>
              <a:rPr lang="en-US" sz="2000" b="0" dirty="0">
                <a:solidFill>
                  <a:schemeClr val="bg1"/>
                </a:solidFill>
              </a:rPr>
              <a:t>October 20, 2023 | Surplus Line Association of Illinois</a:t>
            </a:r>
            <a:endParaRPr lang="en-US" sz="2000" b="1" dirty="0">
              <a:solidFill>
                <a:schemeClr val="bg1"/>
              </a:solidFill>
            </a:endParaRPr>
          </a:p>
        </p:txBody>
      </p:sp>
    </p:spTree>
    <p:extLst>
      <p:ext uri="{BB962C8B-B14F-4D97-AF65-F5344CB8AC3E}">
        <p14:creationId xmlns:p14="http://schemas.microsoft.com/office/powerpoint/2010/main" val="2804587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2C9F5-FF32-48CF-AD10-4502987FA301}" type="datetimeFigureOut">
              <a:rPr lang="en-US" smtClean="0"/>
              <a:t>10/26/2023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17DB81-38E4-49F3-8C37-1D5132B17F77}" type="slidenum">
              <a:rPr lang="en-US" smtClean="0"/>
              <a:t>‹#›</a:t>
            </a:fld>
            <a:endParaRPr lang="en-US"/>
          </a:p>
        </p:txBody>
      </p:sp>
      <p:pic>
        <p:nvPicPr>
          <p:cNvPr id="7" name="Picture 6">
            <a:extLst>
              <a:ext uri="{FF2B5EF4-FFF2-40B4-BE49-F238E27FC236}">
                <a16:creationId xmlns:a16="http://schemas.microsoft.com/office/drawing/2014/main" id="{6B4C06E5-E010-421D-978E-B1F1D9162F1F}"/>
              </a:ext>
            </a:extLst>
          </p:cNvPr>
          <p:cNvPicPr>
            <a:picLocks noChangeAspect="1"/>
          </p:cNvPicPr>
          <p:nvPr userDrawn="1"/>
        </p:nvPicPr>
        <p:blipFill>
          <a:blip r:embed="rId14"/>
          <a:stretch>
            <a:fillRect/>
          </a:stretch>
        </p:blipFill>
        <p:spPr>
          <a:xfrm>
            <a:off x="0" y="365125"/>
            <a:ext cx="12192000" cy="665389"/>
          </a:xfrm>
          <a:prstGeom prst="rect">
            <a:avLst/>
          </a:prstGeom>
        </p:spPr>
      </p:pic>
      <p:sp>
        <p:nvSpPr>
          <p:cNvPr id="8" name="TextBox 7">
            <a:extLst>
              <a:ext uri="{FF2B5EF4-FFF2-40B4-BE49-F238E27FC236}">
                <a16:creationId xmlns:a16="http://schemas.microsoft.com/office/drawing/2014/main" id="{36F7A529-8C13-45FC-9B6E-667FD4504B5E}"/>
              </a:ext>
            </a:extLst>
          </p:cNvPr>
          <p:cNvSpPr txBox="1"/>
          <p:nvPr userDrawn="1"/>
        </p:nvSpPr>
        <p:spPr>
          <a:xfrm>
            <a:off x="1" y="469629"/>
            <a:ext cx="12191999" cy="738664"/>
          </a:xfrm>
          <a:prstGeom prst="rect">
            <a:avLst/>
          </a:prstGeom>
          <a:noFill/>
        </p:spPr>
        <p:txBody>
          <a:bodyPr wrap="square" rtlCol="0">
            <a:spAutoFit/>
          </a:bodyPr>
          <a:lstStyle/>
          <a:p>
            <a:pPr algn="l"/>
            <a:r>
              <a:rPr lang="en-US" sz="2400" b="1" dirty="0">
                <a:solidFill>
                  <a:schemeClr val="bg1"/>
                </a:solidFill>
              </a:rPr>
              <a:t>SURPLUS LINES LAW GROUP		             </a:t>
            </a:r>
            <a:r>
              <a:rPr lang="en-US" sz="2400" b="0" dirty="0">
                <a:solidFill>
                  <a:schemeClr val="bg1"/>
                </a:solidFill>
              </a:rPr>
              <a:t>October 7, 2022|Pennsylvania Surplus Lines Association</a:t>
            </a:r>
          </a:p>
          <a:p>
            <a:pPr algn="l"/>
            <a:endParaRPr lang="en-US" sz="1800" b="0" dirty="0">
              <a:solidFill>
                <a:schemeClr val="bg1"/>
              </a:solidFill>
            </a:endParaRPr>
          </a:p>
        </p:txBody>
      </p:sp>
    </p:spTree>
    <p:extLst>
      <p:ext uri="{BB962C8B-B14F-4D97-AF65-F5344CB8AC3E}">
        <p14:creationId xmlns:p14="http://schemas.microsoft.com/office/powerpoint/2010/main" val="3417635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4.png"/><Relationship Id="rId18" Type="http://schemas.openxmlformats.org/officeDocument/2006/relationships/customXml" Target="../ink/ink10.xml"/><Relationship Id="rId3" Type="http://schemas.openxmlformats.org/officeDocument/2006/relationships/image" Target="../media/image100.png"/><Relationship Id="rId21" Type="http://schemas.openxmlformats.org/officeDocument/2006/relationships/image" Target="../media/image18.png"/><Relationship Id="rId7" Type="http://schemas.openxmlformats.org/officeDocument/2006/relationships/customXml" Target="../ink/ink4.xml"/><Relationship Id="rId12" Type="http://schemas.openxmlformats.org/officeDocument/2006/relationships/customXml" Target="../ink/ink7.xml"/><Relationship Id="rId17" Type="http://schemas.openxmlformats.org/officeDocument/2006/relationships/image" Target="../media/image16.png"/><Relationship Id="rId2" Type="http://schemas.openxmlformats.org/officeDocument/2006/relationships/customXml" Target="../ink/ink1.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customXml" Target="../ink/ink6.xml"/><Relationship Id="rId5" Type="http://schemas.openxmlformats.org/officeDocument/2006/relationships/image" Target="../media/image110.png"/><Relationship Id="rId15" Type="http://schemas.openxmlformats.org/officeDocument/2006/relationships/image" Target="../media/image15.png"/><Relationship Id="rId10" Type="http://schemas.openxmlformats.org/officeDocument/2006/relationships/image" Target="../media/image13.png"/><Relationship Id="rId19" Type="http://schemas.openxmlformats.org/officeDocument/2006/relationships/image" Target="../media/image17.png"/><Relationship Id="rId4" Type="http://schemas.openxmlformats.org/officeDocument/2006/relationships/customXml" Target="../ink/ink2.xml"/><Relationship Id="rId9" Type="http://schemas.openxmlformats.org/officeDocument/2006/relationships/customXml" Target="../ink/ink5.xml"/><Relationship Id="rId14" Type="http://schemas.openxmlformats.org/officeDocument/2006/relationships/customXml" Target="../ink/ink8.xml"/><Relationship Id="rId22" Type="http://schemas.openxmlformats.org/officeDocument/2006/relationships/image" Target="../media/image13.jpg"/></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E50F6-E3E7-EA59-9A1A-1DBBCDB03A8B}"/>
              </a:ext>
            </a:extLst>
          </p:cNvPr>
          <p:cNvSpPr>
            <a:spLocks noGrp="1"/>
          </p:cNvSpPr>
          <p:nvPr>
            <p:ph type="ctrTitle"/>
          </p:nvPr>
        </p:nvSpPr>
        <p:spPr>
          <a:xfrm>
            <a:off x="3385125" y="750382"/>
            <a:ext cx="5421745" cy="1145454"/>
          </a:xfrm>
        </p:spPr>
        <p:txBody>
          <a:bodyPr>
            <a:normAutofit/>
          </a:bodyPr>
          <a:lstStyle/>
          <a:p>
            <a:r>
              <a:rPr lang="en-US" sz="3600" dirty="0"/>
              <a:t>Welcome to Fall 2023 Surplus Lines Law Group</a:t>
            </a:r>
          </a:p>
        </p:txBody>
      </p:sp>
      <p:sp>
        <p:nvSpPr>
          <p:cNvPr id="3" name="Subtitle 2">
            <a:extLst>
              <a:ext uri="{FF2B5EF4-FFF2-40B4-BE49-F238E27FC236}">
                <a16:creationId xmlns:a16="http://schemas.microsoft.com/office/drawing/2014/main" id="{9AC03059-37D7-EE2E-BFA6-3331AD23C329}"/>
              </a:ext>
            </a:extLst>
          </p:cNvPr>
          <p:cNvSpPr>
            <a:spLocks noGrp="1"/>
          </p:cNvSpPr>
          <p:nvPr>
            <p:ph type="subTitle" idx="1"/>
          </p:nvPr>
        </p:nvSpPr>
        <p:spPr>
          <a:xfrm>
            <a:off x="1523998" y="1990646"/>
            <a:ext cx="1861127" cy="378835"/>
          </a:xfrm>
        </p:spPr>
        <p:txBody>
          <a:bodyPr>
            <a:normAutofit/>
          </a:bodyPr>
          <a:lstStyle/>
          <a:p>
            <a:r>
              <a:rPr lang="en-US" sz="1800" b="1" dirty="0"/>
              <a:t>Hosted by</a:t>
            </a:r>
          </a:p>
        </p:txBody>
      </p:sp>
      <p:pic>
        <p:nvPicPr>
          <p:cNvPr id="4" name="Picture 3">
            <a:extLst>
              <a:ext uri="{FF2B5EF4-FFF2-40B4-BE49-F238E27FC236}">
                <a16:creationId xmlns:a16="http://schemas.microsoft.com/office/drawing/2014/main" id="{24BAEDDF-A424-D1B6-A05A-F0CD308E3254}"/>
              </a:ext>
            </a:extLst>
          </p:cNvPr>
          <p:cNvPicPr>
            <a:picLocks noChangeAspect="1"/>
          </p:cNvPicPr>
          <p:nvPr/>
        </p:nvPicPr>
        <p:blipFill>
          <a:blip r:embed="rId2"/>
          <a:stretch>
            <a:fillRect/>
          </a:stretch>
        </p:blipFill>
        <p:spPr>
          <a:xfrm>
            <a:off x="557705" y="2464292"/>
            <a:ext cx="3803986" cy="3803986"/>
          </a:xfrm>
          <a:prstGeom prst="rect">
            <a:avLst/>
          </a:prstGeom>
        </p:spPr>
      </p:pic>
      <p:sp>
        <p:nvSpPr>
          <p:cNvPr id="5" name="Subtitle 2">
            <a:extLst>
              <a:ext uri="{FF2B5EF4-FFF2-40B4-BE49-F238E27FC236}">
                <a16:creationId xmlns:a16="http://schemas.microsoft.com/office/drawing/2014/main" id="{57AE7800-91F6-824C-A732-E2C89809D409}"/>
              </a:ext>
            </a:extLst>
          </p:cNvPr>
          <p:cNvSpPr txBox="1">
            <a:spLocks/>
          </p:cNvSpPr>
          <p:nvPr/>
        </p:nvSpPr>
        <p:spPr>
          <a:xfrm>
            <a:off x="7388886" y="1939875"/>
            <a:ext cx="2835967" cy="37883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t>Thank you to our sponsors</a:t>
            </a:r>
          </a:p>
        </p:txBody>
      </p:sp>
      <p:pic>
        <p:nvPicPr>
          <p:cNvPr id="7" name="Picture 6">
            <a:extLst>
              <a:ext uri="{FF2B5EF4-FFF2-40B4-BE49-F238E27FC236}">
                <a16:creationId xmlns:a16="http://schemas.microsoft.com/office/drawing/2014/main" id="{E2632D92-39FD-3FCA-AE64-747CD4CB7F55}"/>
              </a:ext>
            </a:extLst>
          </p:cNvPr>
          <p:cNvPicPr>
            <a:picLocks noChangeAspect="1"/>
          </p:cNvPicPr>
          <p:nvPr/>
        </p:nvPicPr>
        <p:blipFill>
          <a:blip r:embed="rId3"/>
          <a:stretch>
            <a:fillRect/>
          </a:stretch>
        </p:blipFill>
        <p:spPr>
          <a:xfrm>
            <a:off x="5738191" y="2516627"/>
            <a:ext cx="2451534" cy="545975"/>
          </a:xfrm>
          <a:prstGeom prst="rect">
            <a:avLst/>
          </a:prstGeom>
        </p:spPr>
      </p:pic>
      <p:pic>
        <p:nvPicPr>
          <p:cNvPr id="8" name="Picture 7">
            <a:extLst>
              <a:ext uri="{FF2B5EF4-FFF2-40B4-BE49-F238E27FC236}">
                <a16:creationId xmlns:a16="http://schemas.microsoft.com/office/drawing/2014/main" id="{DF52501C-245A-738E-0F49-BA2A0638B24A}"/>
              </a:ext>
            </a:extLst>
          </p:cNvPr>
          <p:cNvPicPr>
            <a:picLocks noChangeAspect="1"/>
          </p:cNvPicPr>
          <p:nvPr/>
        </p:nvPicPr>
        <p:blipFill rotWithShape="1">
          <a:blip r:embed="rId4"/>
          <a:srcRect t="13787" b="11849"/>
          <a:stretch/>
        </p:blipFill>
        <p:spPr>
          <a:xfrm>
            <a:off x="9084470" y="3326310"/>
            <a:ext cx="2451445" cy="1243379"/>
          </a:xfrm>
          <a:prstGeom prst="rect">
            <a:avLst/>
          </a:prstGeom>
        </p:spPr>
      </p:pic>
      <p:pic>
        <p:nvPicPr>
          <p:cNvPr id="9" name="Picture 8">
            <a:extLst>
              <a:ext uri="{FF2B5EF4-FFF2-40B4-BE49-F238E27FC236}">
                <a16:creationId xmlns:a16="http://schemas.microsoft.com/office/drawing/2014/main" id="{9C701DC9-B44C-19ED-3556-221426D5F37A}"/>
              </a:ext>
            </a:extLst>
          </p:cNvPr>
          <p:cNvPicPr>
            <a:picLocks noChangeAspect="1"/>
          </p:cNvPicPr>
          <p:nvPr/>
        </p:nvPicPr>
        <p:blipFill>
          <a:blip r:embed="rId5"/>
          <a:stretch>
            <a:fillRect/>
          </a:stretch>
        </p:blipFill>
        <p:spPr>
          <a:xfrm>
            <a:off x="8892209" y="2536535"/>
            <a:ext cx="2835967" cy="545975"/>
          </a:xfrm>
          <a:prstGeom prst="rect">
            <a:avLst/>
          </a:prstGeom>
        </p:spPr>
      </p:pic>
      <p:pic>
        <p:nvPicPr>
          <p:cNvPr id="10" name="Picture 9">
            <a:extLst>
              <a:ext uri="{FF2B5EF4-FFF2-40B4-BE49-F238E27FC236}">
                <a16:creationId xmlns:a16="http://schemas.microsoft.com/office/drawing/2014/main" id="{ADAF7588-96BD-B66A-D03A-E9D0473110E3}"/>
              </a:ext>
            </a:extLst>
          </p:cNvPr>
          <p:cNvPicPr>
            <a:picLocks noChangeAspect="1"/>
          </p:cNvPicPr>
          <p:nvPr/>
        </p:nvPicPr>
        <p:blipFill>
          <a:blip r:embed="rId6"/>
          <a:stretch>
            <a:fillRect/>
          </a:stretch>
        </p:blipFill>
        <p:spPr>
          <a:xfrm>
            <a:off x="5770509" y="3389774"/>
            <a:ext cx="2889509" cy="1374593"/>
          </a:xfrm>
          <a:prstGeom prst="rect">
            <a:avLst/>
          </a:prstGeom>
        </p:spPr>
      </p:pic>
      <p:pic>
        <p:nvPicPr>
          <p:cNvPr id="11" name="Picture 10">
            <a:extLst>
              <a:ext uri="{FF2B5EF4-FFF2-40B4-BE49-F238E27FC236}">
                <a16:creationId xmlns:a16="http://schemas.microsoft.com/office/drawing/2014/main" id="{0D83D0DA-7437-8376-4B84-B80C4681D0BD}"/>
              </a:ext>
            </a:extLst>
          </p:cNvPr>
          <p:cNvPicPr>
            <a:picLocks noChangeAspect="1"/>
          </p:cNvPicPr>
          <p:nvPr/>
        </p:nvPicPr>
        <p:blipFill>
          <a:blip r:embed="rId7"/>
          <a:stretch>
            <a:fillRect/>
          </a:stretch>
        </p:blipFill>
        <p:spPr>
          <a:xfrm>
            <a:off x="5770509" y="4943061"/>
            <a:ext cx="2951951" cy="799429"/>
          </a:xfrm>
          <a:prstGeom prst="rect">
            <a:avLst/>
          </a:prstGeom>
        </p:spPr>
      </p:pic>
      <p:pic>
        <p:nvPicPr>
          <p:cNvPr id="12" name="Picture 11">
            <a:extLst>
              <a:ext uri="{FF2B5EF4-FFF2-40B4-BE49-F238E27FC236}">
                <a16:creationId xmlns:a16="http://schemas.microsoft.com/office/drawing/2014/main" id="{BE89D93B-DB53-9333-2BCF-32883FB87F2D}"/>
              </a:ext>
            </a:extLst>
          </p:cNvPr>
          <p:cNvPicPr>
            <a:picLocks noChangeAspect="1"/>
          </p:cNvPicPr>
          <p:nvPr/>
        </p:nvPicPr>
        <p:blipFill>
          <a:blip r:embed="rId8"/>
          <a:stretch>
            <a:fillRect/>
          </a:stretch>
        </p:blipFill>
        <p:spPr>
          <a:xfrm>
            <a:off x="9413214" y="4798370"/>
            <a:ext cx="1793956" cy="757776"/>
          </a:xfrm>
          <a:prstGeom prst="rect">
            <a:avLst/>
          </a:prstGeom>
        </p:spPr>
      </p:pic>
      <p:cxnSp>
        <p:nvCxnSpPr>
          <p:cNvPr id="14" name="Straight Connector 13">
            <a:extLst>
              <a:ext uri="{FF2B5EF4-FFF2-40B4-BE49-F238E27FC236}">
                <a16:creationId xmlns:a16="http://schemas.microsoft.com/office/drawing/2014/main" id="{95A01FAC-3C73-DDBC-9A5B-B163B46BA46F}"/>
              </a:ext>
            </a:extLst>
          </p:cNvPr>
          <p:cNvCxnSpPr/>
          <p:nvPr/>
        </p:nvCxnSpPr>
        <p:spPr>
          <a:xfrm>
            <a:off x="4876800" y="2034284"/>
            <a:ext cx="0" cy="4233994"/>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1AE079F1-B35D-91A9-C934-B2F088F673E3}"/>
              </a:ext>
            </a:extLst>
          </p:cNvPr>
          <p:cNvPicPr>
            <a:picLocks noChangeAspect="1"/>
          </p:cNvPicPr>
          <p:nvPr/>
        </p:nvPicPr>
        <p:blipFill>
          <a:blip r:embed="rId9"/>
          <a:stretch>
            <a:fillRect/>
          </a:stretch>
        </p:blipFill>
        <p:spPr>
          <a:xfrm>
            <a:off x="7300646" y="5562170"/>
            <a:ext cx="2296830" cy="1173680"/>
          </a:xfrm>
          <a:prstGeom prst="rect">
            <a:avLst/>
          </a:prstGeom>
        </p:spPr>
      </p:pic>
    </p:spTree>
    <p:extLst>
      <p:ext uri="{BB962C8B-B14F-4D97-AF65-F5344CB8AC3E}">
        <p14:creationId xmlns:p14="http://schemas.microsoft.com/office/powerpoint/2010/main" val="2536992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AA24-1CB0-546A-8249-DD530AFD2158}"/>
              </a:ext>
            </a:extLst>
          </p:cNvPr>
          <p:cNvSpPr txBox="1">
            <a:spLocks/>
          </p:cNvSpPr>
          <p:nvPr/>
        </p:nvSpPr>
        <p:spPr bwMode="auto">
          <a:xfrm>
            <a:off x="594360" y="69968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lnSpc>
                <a:spcPct val="90000"/>
              </a:lnSpc>
              <a:spcBef>
                <a:spcPct val="0"/>
              </a:spcBef>
              <a:spcAft>
                <a:spcPct val="0"/>
              </a:spcAft>
              <a:defRPr sz="3300" b="1" kern="1200" baseline="0">
                <a:solidFill>
                  <a:srgbClr val="00567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66"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32"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598"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464" algn="l"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5000" dirty="0">
                <a:latin typeface="Avenir LT Std 55 Roman" panose="020B0503020203020204" pitchFamily="34" charset="0"/>
              </a:rPr>
              <a:t>Federal Updates</a:t>
            </a:r>
          </a:p>
        </p:txBody>
      </p:sp>
      <p:sp>
        <p:nvSpPr>
          <p:cNvPr id="4" name="TextBox 3">
            <a:extLst>
              <a:ext uri="{FF2B5EF4-FFF2-40B4-BE49-F238E27FC236}">
                <a16:creationId xmlns:a16="http://schemas.microsoft.com/office/drawing/2014/main" id="{376E5466-161E-05B4-FAA7-25AE4F963A03}"/>
              </a:ext>
            </a:extLst>
          </p:cNvPr>
          <p:cNvSpPr txBox="1"/>
          <p:nvPr/>
        </p:nvSpPr>
        <p:spPr>
          <a:xfrm>
            <a:off x="594360" y="1996409"/>
            <a:ext cx="9804214" cy="3724096"/>
          </a:xfrm>
          <a:prstGeom prst="rect">
            <a:avLst/>
          </a:prstGeom>
          <a:noFill/>
        </p:spPr>
        <p:txBody>
          <a:bodyPr wrap="square" rtlCol="0">
            <a:spAutoFit/>
          </a:bodyPr>
          <a:lstStyle/>
          <a:p>
            <a:pPr defTabSz="457200">
              <a:lnSpc>
                <a:spcPct val="150000"/>
              </a:lnSpc>
            </a:pPr>
            <a:r>
              <a:rPr lang="en-US" sz="2400" dirty="0">
                <a:solidFill>
                  <a:prstClr val="black"/>
                </a:solidFill>
                <a:cs typeface="Arial" panose="020B0604020202020204" pitchFamily="34" charset="0"/>
              </a:rPr>
              <a:t>Gary Sullivan, American Property and Casualty Insurance Association</a:t>
            </a:r>
          </a:p>
          <a:p>
            <a:pPr defTabSz="457200">
              <a:lnSpc>
                <a:spcPct val="150000"/>
              </a:lnSpc>
            </a:pPr>
            <a:r>
              <a:rPr lang="en-US" sz="2400" dirty="0">
                <a:solidFill>
                  <a:prstClr val="black"/>
                </a:solidFill>
                <a:cs typeface="Arial" panose="020B0604020202020204" pitchFamily="34" charset="0"/>
              </a:rPr>
              <a:t>Keri Kish, Wholesale Specialty Insurance Association</a:t>
            </a:r>
          </a:p>
          <a:p>
            <a:pPr defTabSz="457200"/>
            <a:endParaRPr lang="en-US" dirty="0">
              <a:solidFill>
                <a:prstClr val="black"/>
              </a:solidFill>
              <a:cs typeface="Arial" panose="020B0604020202020204" pitchFamily="34" charset="0"/>
            </a:endParaRPr>
          </a:p>
          <a:p>
            <a:pPr defTabSz="457200"/>
            <a:r>
              <a:rPr lang="en-US" dirty="0">
                <a:solidFill>
                  <a:prstClr val="black"/>
                </a:solidFill>
                <a:cs typeface="Arial" panose="020B0604020202020204" pitchFamily="34" charset="0"/>
              </a:rPr>
              <a:t>Topics:</a:t>
            </a:r>
          </a:p>
          <a:p>
            <a:pPr marL="285750" indent="-285750" defTabSz="457200">
              <a:buFont typeface="Arial" panose="020B0604020202020204" pitchFamily="34" charset="0"/>
              <a:buChar char="•"/>
            </a:pPr>
            <a:r>
              <a:rPr lang="en-US" dirty="0">
                <a:solidFill>
                  <a:prstClr val="black"/>
                </a:solidFill>
                <a:cs typeface="Arial" panose="020B0604020202020204" pitchFamily="34" charset="0"/>
              </a:rPr>
              <a:t>Autonomous vehicles</a:t>
            </a:r>
          </a:p>
          <a:p>
            <a:pPr marL="285750" indent="-285750" defTabSz="457200">
              <a:buFont typeface="Arial" panose="020B0604020202020204" pitchFamily="34" charset="0"/>
              <a:buChar char="•"/>
            </a:pPr>
            <a:r>
              <a:rPr lang="en-US" dirty="0">
                <a:solidFill>
                  <a:prstClr val="black"/>
                </a:solidFill>
                <a:cs typeface="Arial" panose="020B0604020202020204" pitchFamily="34" charset="0"/>
              </a:rPr>
              <a:t>National Flood Insurance Program</a:t>
            </a:r>
          </a:p>
          <a:p>
            <a:pPr marL="285750" indent="-285750" defTabSz="457200">
              <a:buFont typeface="Arial" panose="020B0604020202020204" pitchFamily="34" charset="0"/>
              <a:buChar char="•"/>
            </a:pPr>
            <a:r>
              <a:rPr lang="en-US" dirty="0">
                <a:solidFill>
                  <a:prstClr val="black"/>
                </a:solidFill>
                <a:cs typeface="Arial" panose="020B0604020202020204" pitchFamily="34" charset="0"/>
              </a:rPr>
              <a:t>SAFER Banking Act </a:t>
            </a:r>
          </a:p>
          <a:p>
            <a:pPr marL="285750" indent="-285750" defTabSz="457200">
              <a:buFont typeface="Arial" panose="020B0604020202020204" pitchFamily="34" charset="0"/>
              <a:buChar char="•"/>
            </a:pPr>
            <a:r>
              <a:rPr lang="en-US" dirty="0">
                <a:solidFill>
                  <a:prstClr val="black"/>
                </a:solidFill>
                <a:cs typeface="Arial" panose="020B0604020202020204" pitchFamily="34" charset="0"/>
              </a:rPr>
              <a:t>Senate Banking hearing on property insurance</a:t>
            </a:r>
          </a:p>
          <a:p>
            <a:pPr marL="285750" indent="-285750" defTabSz="457200">
              <a:buFont typeface="Arial" panose="020B0604020202020204" pitchFamily="34" charset="0"/>
              <a:buChar char="•"/>
            </a:pPr>
            <a:r>
              <a:rPr lang="en-US" dirty="0">
                <a:solidFill>
                  <a:prstClr val="black"/>
                </a:solidFill>
                <a:cs typeface="Arial" panose="020B0604020202020204" pitchFamily="34" charset="0"/>
              </a:rPr>
              <a:t>Third-party litigation finance</a:t>
            </a:r>
          </a:p>
          <a:p>
            <a:pPr marL="285750" indent="-285750" defTabSz="457200">
              <a:buFont typeface="Arial" panose="020B0604020202020204" pitchFamily="34" charset="0"/>
              <a:buChar char="•"/>
            </a:pPr>
            <a:r>
              <a:rPr lang="en-US" dirty="0">
                <a:solidFill>
                  <a:prstClr val="black"/>
                </a:solidFill>
                <a:cs typeface="Arial" panose="020B0604020202020204" pitchFamily="34" charset="0"/>
              </a:rPr>
              <a:t>Wildfire Commission – Report to Congress</a:t>
            </a:r>
          </a:p>
          <a:p>
            <a:pPr algn="ctr" defTabSz="457200"/>
            <a:endParaRPr lang="en-US" sz="2000" dirty="0">
              <a:solidFill>
                <a:prstClr val="black"/>
              </a:solidFill>
              <a:cs typeface="Arial" panose="020B0604020202020204" pitchFamily="34" charset="0"/>
            </a:endParaRPr>
          </a:p>
        </p:txBody>
      </p:sp>
    </p:spTree>
    <p:extLst>
      <p:ext uri="{BB962C8B-B14F-4D97-AF65-F5344CB8AC3E}">
        <p14:creationId xmlns:p14="http://schemas.microsoft.com/office/powerpoint/2010/main" val="195270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9DD2-6912-1ECF-22FC-33C79556EA9C}"/>
              </a:ext>
            </a:extLst>
          </p:cNvPr>
          <p:cNvSpPr>
            <a:spLocks noGrp="1"/>
          </p:cNvSpPr>
          <p:nvPr>
            <p:ph type="title"/>
          </p:nvPr>
        </p:nvSpPr>
        <p:spPr>
          <a:xfrm>
            <a:off x="838200" y="681037"/>
            <a:ext cx="10515600" cy="1325563"/>
          </a:xfrm>
        </p:spPr>
        <p:txBody>
          <a:bodyPr/>
          <a:lstStyle/>
          <a:p>
            <a:r>
              <a:rPr lang="en-US" dirty="0"/>
              <a:t>NAIC Consumer Privacy Protection Model Act</a:t>
            </a:r>
          </a:p>
        </p:txBody>
      </p:sp>
      <p:sp>
        <p:nvSpPr>
          <p:cNvPr id="3" name="Content Placeholder 2">
            <a:extLst>
              <a:ext uri="{FF2B5EF4-FFF2-40B4-BE49-F238E27FC236}">
                <a16:creationId xmlns:a16="http://schemas.microsoft.com/office/drawing/2014/main" id="{82311604-EB45-275B-7279-DE2CAAEA718E}"/>
              </a:ext>
            </a:extLst>
          </p:cNvPr>
          <p:cNvSpPr>
            <a:spLocks noGrp="1"/>
          </p:cNvSpPr>
          <p:nvPr>
            <p:ph idx="1"/>
          </p:nvPr>
        </p:nvSpPr>
        <p:spPr>
          <a:xfrm>
            <a:off x="838200" y="2196687"/>
            <a:ext cx="5483087" cy="4351338"/>
          </a:xfrm>
        </p:spPr>
        <p:txBody>
          <a:bodyPr/>
          <a:lstStyle/>
          <a:p>
            <a:r>
              <a:rPr lang="en-US" dirty="0"/>
              <a:t>Privacy Protections (H) Working Group has been working on a draft of a Consumer Privacy Protection Model Act since late last year.</a:t>
            </a:r>
          </a:p>
          <a:p>
            <a:r>
              <a:rPr lang="en-US" dirty="0"/>
              <a:t>Ambitious timeline originally called for adoption before the end of 2023.</a:t>
            </a:r>
          </a:p>
          <a:p>
            <a:r>
              <a:rPr lang="en-US" dirty="0"/>
              <a:t>Expect additional revisions to be released ahead of the Fall National Meeting in Orlando.</a:t>
            </a:r>
          </a:p>
        </p:txBody>
      </p:sp>
      <p:pic>
        <p:nvPicPr>
          <p:cNvPr id="7" name="Picture 6">
            <a:extLst>
              <a:ext uri="{FF2B5EF4-FFF2-40B4-BE49-F238E27FC236}">
                <a16:creationId xmlns:a16="http://schemas.microsoft.com/office/drawing/2014/main" id="{8B0F8C69-C9AE-0694-8556-6511FD038310}"/>
              </a:ext>
            </a:extLst>
          </p:cNvPr>
          <p:cNvPicPr>
            <a:picLocks noChangeAspect="1"/>
          </p:cNvPicPr>
          <p:nvPr/>
        </p:nvPicPr>
        <p:blipFill>
          <a:blip r:embed="rId2"/>
          <a:stretch>
            <a:fillRect/>
          </a:stretch>
        </p:blipFill>
        <p:spPr>
          <a:xfrm>
            <a:off x="7221205" y="2109731"/>
            <a:ext cx="3765069" cy="4438294"/>
          </a:xfrm>
          <a:prstGeom prst="rect">
            <a:avLst/>
          </a:prstGeom>
        </p:spPr>
      </p:pic>
    </p:spTree>
    <p:extLst>
      <p:ext uri="{BB962C8B-B14F-4D97-AF65-F5344CB8AC3E}">
        <p14:creationId xmlns:p14="http://schemas.microsoft.com/office/powerpoint/2010/main" val="2067840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6">
            <a:extLst>
              <a:ext uri="{FF2B5EF4-FFF2-40B4-BE49-F238E27FC236}">
                <a16:creationId xmlns:a16="http://schemas.microsoft.com/office/drawing/2014/main" id="{DFFFCF1A-3EBF-83EB-29DD-5885FFC1167C}"/>
              </a:ext>
            </a:extLst>
          </p:cNvPr>
          <p:cNvSpPr>
            <a:spLocks noGrp="1"/>
          </p:cNvSpPr>
          <p:nvPr>
            <p:ph type="title"/>
          </p:nvPr>
        </p:nvSpPr>
        <p:spPr>
          <a:xfrm>
            <a:off x="1769534" y="404285"/>
            <a:ext cx="9745133" cy="732367"/>
          </a:xfrm>
        </p:spPr>
        <p:txBody>
          <a:bodyPr/>
          <a:lstStyle/>
          <a:p>
            <a:pPr eaLnBrk="1" hangingPunct="1"/>
            <a:r>
              <a:rPr lang="en-US" altLang="en-US"/>
              <a:t>SURPLUS LINES LAW GROUP</a:t>
            </a:r>
          </a:p>
        </p:txBody>
      </p:sp>
      <p:sp>
        <p:nvSpPr>
          <p:cNvPr id="36867" name="Text Placeholder 8">
            <a:extLst>
              <a:ext uri="{FF2B5EF4-FFF2-40B4-BE49-F238E27FC236}">
                <a16:creationId xmlns:a16="http://schemas.microsoft.com/office/drawing/2014/main" id="{FB3F5F0D-68F0-A92A-C0E9-449A665F1DEC}"/>
              </a:ext>
            </a:extLst>
          </p:cNvPr>
          <p:cNvSpPr>
            <a:spLocks noGrp="1"/>
          </p:cNvSpPr>
          <p:nvPr>
            <p:ph type="body" sz="quarter" idx="10"/>
          </p:nvPr>
        </p:nvSpPr>
        <p:spPr>
          <a:xfrm>
            <a:off x="1769534" y="2802467"/>
            <a:ext cx="5323417" cy="425451"/>
          </a:xfrm>
        </p:spPr>
        <p:txBody>
          <a:bodyPr>
            <a:normAutofit fontScale="47500" lnSpcReduction="20000"/>
          </a:bodyPr>
          <a:lstStyle/>
          <a:p>
            <a:pPr eaLnBrk="1" hangingPunct="1">
              <a:spcBef>
                <a:spcPct val="0"/>
              </a:spcBef>
              <a:spcAft>
                <a:spcPct val="0"/>
              </a:spcAft>
            </a:pPr>
            <a:r>
              <a:rPr lang="en-US" altLang="en-US"/>
              <a:t>Chicago, IL</a:t>
            </a:r>
          </a:p>
          <a:p>
            <a:pPr eaLnBrk="1" hangingPunct="1">
              <a:spcBef>
                <a:spcPct val="0"/>
              </a:spcBef>
              <a:spcAft>
                <a:spcPct val="0"/>
              </a:spcAft>
            </a:pPr>
            <a:r>
              <a:rPr lang="en-US" altLang="en-US"/>
              <a:t>October 20, 2023</a:t>
            </a:r>
          </a:p>
        </p:txBody>
      </p:sp>
      <p:sp>
        <p:nvSpPr>
          <p:cNvPr id="36868" name="Text Placeholder 9">
            <a:extLst>
              <a:ext uri="{FF2B5EF4-FFF2-40B4-BE49-F238E27FC236}">
                <a16:creationId xmlns:a16="http://schemas.microsoft.com/office/drawing/2014/main" id="{0DFA8B38-956F-3087-13B6-396A581FCB39}"/>
              </a:ext>
            </a:extLst>
          </p:cNvPr>
          <p:cNvSpPr>
            <a:spLocks noGrp="1"/>
          </p:cNvSpPr>
          <p:nvPr>
            <p:ph type="body" sz="quarter" idx="11"/>
          </p:nvPr>
        </p:nvSpPr>
        <p:spPr>
          <a:xfrm>
            <a:off x="1769534" y="4127500"/>
            <a:ext cx="7897284" cy="1568451"/>
          </a:xfrm>
        </p:spPr>
        <p:txBody>
          <a:bodyPr/>
          <a:lstStyle/>
          <a:p>
            <a:pPr eaLnBrk="1" hangingPunct="1">
              <a:spcBef>
                <a:spcPct val="0"/>
              </a:spcBef>
              <a:spcAft>
                <a:spcPct val="0"/>
              </a:spcAft>
            </a:pPr>
            <a:r>
              <a:rPr lang="en-US" altLang="en-US"/>
              <a:t>Dan Brown</a:t>
            </a:r>
          </a:p>
          <a:p>
            <a:pPr eaLnBrk="1" hangingPunct="1">
              <a:spcBef>
                <a:spcPct val="0"/>
              </a:spcBef>
              <a:spcAft>
                <a:spcPct val="0"/>
              </a:spcAft>
            </a:pPr>
            <a:r>
              <a:rPr lang="en-US" altLang="en-US"/>
              <a:t>415-528-7329</a:t>
            </a:r>
          </a:p>
          <a:p>
            <a:pPr eaLnBrk="1" hangingPunct="1">
              <a:spcBef>
                <a:spcPct val="0"/>
              </a:spcBef>
              <a:spcAft>
                <a:spcPct val="0"/>
              </a:spcAft>
            </a:pPr>
            <a:r>
              <a:rPr lang="en-US" altLang="en-US"/>
              <a:t>DanRBrown@Eversheds-Sutherland.com</a:t>
            </a:r>
          </a:p>
        </p:txBody>
      </p:sp>
      <p:sp>
        <p:nvSpPr>
          <p:cNvPr id="36869" name="Subtitle 1">
            <a:extLst>
              <a:ext uri="{FF2B5EF4-FFF2-40B4-BE49-F238E27FC236}">
                <a16:creationId xmlns:a16="http://schemas.microsoft.com/office/drawing/2014/main" id="{59538904-D97C-16E8-37E8-63A883147DE7}"/>
              </a:ext>
            </a:extLst>
          </p:cNvPr>
          <p:cNvSpPr>
            <a:spLocks noGrp="1"/>
          </p:cNvSpPr>
          <p:nvPr>
            <p:ph type="subTitle" idx="1"/>
          </p:nvPr>
        </p:nvSpPr>
        <p:spPr>
          <a:xfrm>
            <a:off x="1769534" y="1530351"/>
            <a:ext cx="8449733" cy="855133"/>
          </a:xfrm>
        </p:spPr>
        <p:txBody>
          <a:bodyPr/>
          <a:lstStyle/>
          <a:p>
            <a:pPr>
              <a:spcAft>
                <a:spcPct val="0"/>
              </a:spcAft>
            </a:pPr>
            <a:r>
              <a:rPr lang="en-US" altLang="en-US" sz="4267"/>
              <a:t>Data Privacy Issues Overview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0AC4EEC4-AB25-68B0-9C67-73FAEF2BFBA5}"/>
              </a:ext>
            </a:extLst>
          </p:cNvPr>
          <p:cNvSpPr>
            <a:spLocks noGrp="1"/>
          </p:cNvSpPr>
          <p:nvPr>
            <p:ph type="title"/>
          </p:nvPr>
        </p:nvSpPr>
        <p:spPr>
          <a:xfrm>
            <a:off x="575734" y="404285"/>
            <a:ext cx="11254317" cy="427567"/>
          </a:xfrm>
        </p:spPr>
        <p:txBody>
          <a:bodyPr/>
          <a:lstStyle/>
          <a:p>
            <a:r>
              <a:rPr lang="en-US" altLang="en-US"/>
              <a:t>NAIC ISSUES (Privacy Protections (H) Working Group)</a:t>
            </a:r>
          </a:p>
        </p:txBody>
      </p:sp>
      <p:sp>
        <p:nvSpPr>
          <p:cNvPr id="37891" name="Rectangle 3">
            <a:extLst>
              <a:ext uri="{FF2B5EF4-FFF2-40B4-BE49-F238E27FC236}">
                <a16:creationId xmlns:a16="http://schemas.microsoft.com/office/drawing/2014/main" id="{FE14FEB6-CB7D-DBE9-F376-EDE7E7443DFB}"/>
              </a:ext>
            </a:extLst>
          </p:cNvPr>
          <p:cNvSpPr>
            <a:spLocks noGrp="1" noChangeArrowheads="1"/>
          </p:cNvSpPr>
          <p:nvPr>
            <p:ph idx="4294967295"/>
          </p:nvPr>
        </p:nvSpPr>
        <p:spPr>
          <a:xfrm>
            <a:off x="575734" y="1071034"/>
            <a:ext cx="11040533" cy="5253567"/>
          </a:xfrm>
        </p:spPr>
        <p:txBody>
          <a:bodyPr/>
          <a:lstStyle/>
          <a:p>
            <a:pPr marL="514338" indent="-514338">
              <a:buFont typeface="Arial" panose="020B0604020202020204" pitchFamily="34" charset="0"/>
              <a:buAutoNum type="arabicPeriod"/>
            </a:pPr>
            <a:r>
              <a:rPr lang="en-US" altLang="en-US"/>
              <a:t>Very controversial draft [for good reason]</a:t>
            </a:r>
          </a:p>
          <a:p>
            <a:pPr marL="514338" indent="-514338">
              <a:buFont typeface="Arial" panose="020B0604020202020204" pitchFamily="34" charset="0"/>
              <a:buAutoNum type="arabicPeriod"/>
            </a:pPr>
            <a:r>
              <a:rPr lang="en-US" altLang="en-US"/>
              <a:t>A lot pf pushback from industry </a:t>
            </a:r>
            <a:r>
              <a:rPr lang="en-US" altLang="en-US" u="sng"/>
              <a:t>and</a:t>
            </a:r>
            <a:r>
              <a:rPr lang="en-US" altLang="en-US"/>
              <a:t> other state regulators (drafting driven by VA and CA)</a:t>
            </a:r>
          </a:p>
          <a:p>
            <a:pPr marL="514338" indent="-514338">
              <a:buFont typeface="Arial" panose="020B0604020202020204" pitchFamily="34" charset="0"/>
              <a:buAutoNum type="arabicPeriod"/>
            </a:pPr>
            <a:r>
              <a:rPr lang="en-US" altLang="en-US"/>
              <a:t>Substantially more strict than CCPA, GDPR, or privacy law in any major jurisdiction</a:t>
            </a:r>
          </a:p>
          <a:p>
            <a:pPr marL="514338" indent="-514338">
              <a:buFont typeface="Arial" panose="020B0604020202020204" pitchFamily="34" charset="0"/>
              <a:buAutoNum type="arabicPeriod"/>
            </a:pPr>
            <a:r>
              <a:rPr lang="en-US" altLang="en-US"/>
              <a:t>Supposed to have a draft to H Committee this year, but realized will not happen and asked for more time</a:t>
            </a:r>
          </a:p>
          <a:p>
            <a:pPr marL="514338" indent="-514338">
              <a:buFont typeface="Arial" panose="020B0604020202020204" pitchFamily="34" charset="0"/>
              <a:buAutoNum type="arabicPeriod"/>
            </a:pPr>
            <a:r>
              <a:rPr lang="en-US" altLang="en-US"/>
              <a:t>Reevaluating the process and approach as a whole</a:t>
            </a:r>
          </a:p>
          <a:p>
            <a:pPr marL="514338" indent="-514338">
              <a:buFont typeface="Arial" panose="020B0604020202020204" pitchFamily="34" charset="0"/>
              <a:buAutoNum type="arabicPeriod"/>
            </a:pPr>
            <a:r>
              <a:rPr lang="en-US" altLang="en-US"/>
              <a:t>The Chair (Katie Johnson – VA) expected to retire at year-end, so leadership change</a:t>
            </a:r>
          </a:p>
        </p:txBody>
      </p:sp>
      <p:sp>
        <p:nvSpPr>
          <p:cNvPr id="37892" name="Slide Number Placeholder 11">
            <a:extLst>
              <a:ext uri="{FF2B5EF4-FFF2-40B4-BE49-F238E27FC236}">
                <a16:creationId xmlns:a16="http://schemas.microsoft.com/office/drawing/2014/main" id="{0AC2A6B0-4AB6-60F9-9E85-E84C3D4A3A50}"/>
              </a:ext>
            </a:extLst>
          </p:cNvPr>
          <p:cNvSpPr>
            <a:spLocks noGrp="1" noChangeArrowheads="1"/>
          </p:cNvSpPr>
          <p:nvPr>
            <p:ph type="sldNum" sz="quarter" idx="15"/>
          </p:nvPr>
        </p:nvSpPr>
        <p:spPr bwMode="auto">
          <a:xfrm>
            <a:off x="11131552" y="6479118"/>
            <a:ext cx="1060449" cy="273049"/>
          </a:xfrm>
          <a:prstGeom prst="parallelogram">
            <a:avLst>
              <a:gd name="adj" fmla="val 109805"/>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00"/>
              </a:spcBef>
              <a:buClr>
                <a:schemeClr val="accent1"/>
              </a:buClr>
              <a:buFont typeface="Verdana" panose="020B0604030504040204" pitchFamily="34" charset="0"/>
              <a:buChar char="─"/>
              <a:defRPr sz="2667">
                <a:solidFill>
                  <a:schemeClr val="tx1"/>
                </a:solidFill>
                <a:latin typeface="Verdana" panose="020B0604030504040204" pitchFamily="34" charset="0"/>
              </a:defRPr>
            </a:lvl1pPr>
            <a:lvl2pPr marL="742932" indent="-285744">
              <a:lnSpc>
                <a:spcPct val="90000"/>
              </a:lnSpc>
              <a:spcBef>
                <a:spcPts val="500"/>
              </a:spcBef>
              <a:buClr>
                <a:schemeClr val="accent1"/>
              </a:buClr>
              <a:buFont typeface="Arial" panose="020B0604020202020204" pitchFamily="34" charset="0"/>
              <a:buChar char="•"/>
              <a:defRPr>
                <a:solidFill>
                  <a:schemeClr val="tx1"/>
                </a:solidFill>
                <a:latin typeface="Verdana" panose="020B0604030504040204" pitchFamily="34" charset="0"/>
              </a:defRPr>
            </a:lvl2pPr>
            <a:lvl3pPr marL="1142971" indent="-228594">
              <a:lnSpc>
                <a:spcPct val="90000"/>
              </a:lnSpc>
              <a:spcBef>
                <a:spcPts val="500"/>
              </a:spcBef>
              <a:buClr>
                <a:schemeClr val="accent1"/>
              </a:buClr>
              <a:buFont typeface="Arial" panose="020B0604020202020204" pitchFamily="34" charset="0"/>
              <a:buChar char="•"/>
              <a:defRPr sz="2000">
                <a:solidFill>
                  <a:schemeClr val="tx1"/>
                </a:solidFill>
                <a:latin typeface="Verdana" panose="020B0604030504040204" pitchFamily="34" charset="0"/>
              </a:defRPr>
            </a:lvl3pPr>
            <a:lvl4pPr marL="1600160"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4pPr>
            <a:lvl5pPr marL="2057349"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5pPr>
            <a:lvl6pPr marL="266693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6pPr>
            <a:lvl7pPr marL="327651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7pPr>
            <a:lvl8pPr marL="388610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8pPr>
            <a:lvl9pPr marL="449568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9pPr>
          </a:lstStyle>
          <a:p>
            <a:pPr>
              <a:spcBef>
                <a:spcPct val="0"/>
              </a:spcBef>
              <a:buClrTx/>
              <a:buFontTx/>
              <a:buNone/>
            </a:pPr>
            <a:fld id="{7D0F6C4E-876C-4062-8175-ED967179BF5B}" type="slidenum">
              <a:rPr lang="en-US" altLang="en-US" sz="1333">
                <a:latin typeface="Arial" panose="020B0604020202020204" pitchFamily="34" charset="0"/>
              </a:rPr>
              <a:pPr>
                <a:spcBef>
                  <a:spcPct val="0"/>
                </a:spcBef>
                <a:buClrTx/>
                <a:buFontTx/>
                <a:buNone/>
              </a:pPr>
              <a:t>13</a:t>
            </a:fld>
            <a:endParaRPr lang="en-US" altLang="en-US" sz="1333">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11">
            <a:extLst>
              <a:ext uri="{FF2B5EF4-FFF2-40B4-BE49-F238E27FC236}">
                <a16:creationId xmlns:a16="http://schemas.microsoft.com/office/drawing/2014/main" id="{D0816BCA-9E6F-E167-99BD-21C1B25DEA03}"/>
              </a:ext>
            </a:extLst>
          </p:cNvPr>
          <p:cNvSpPr>
            <a:spLocks noGrp="1" noChangeArrowheads="1"/>
          </p:cNvSpPr>
          <p:nvPr>
            <p:ph type="sldNum" sz="quarter" idx="15"/>
          </p:nvPr>
        </p:nvSpPr>
        <p:spPr bwMode="auto">
          <a:xfrm>
            <a:off x="11131552" y="6479118"/>
            <a:ext cx="1060449" cy="273049"/>
          </a:xfrm>
          <a:prstGeom prst="parallelogram">
            <a:avLst>
              <a:gd name="adj" fmla="val 109805"/>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00"/>
              </a:spcBef>
              <a:buClr>
                <a:schemeClr val="accent1"/>
              </a:buClr>
              <a:buFont typeface="Verdana" panose="020B0604030504040204" pitchFamily="34" charset="0"/>
              <a:buChar char="─"/>
              <a:defRPr sz="2667">
                <a:solidFill>
                  <a:schemeClr val="tx1"/>
                </a:solidFill>
                <a:latin typeface="Verdana" panose="020B0604030504040204" pitchFamily="34" charset="0"/>
              </a:defRPr>
            </a:lvl1pPr>
            <a:lvl2pPr marL="742932" indent="-285744">
              <a:lnSpc>
                <a:spcPct val="90000"/>
              </a:lnSpc>
              <a:spcBef>
                <a:spcPts val="500"/>
              </a:spcBef>
              <a:buClr>
                <a:schemeClr val="accent1"/>
              </a:buClr>
              <a:buFont typeface="Arial" panose="020B0604020202020204" pitchFamily="34" charset="0"/>
              <a:buChar char="•"/>
              <a:defRPr>
                <a:solidFill>
                  <a:schemeClr val="tx1"/>
                </a:solidFill>
                <a:latin typeface="Verdana" panose="020B0604030504040204" pitchFamily="34" charset="0"/>
              </a:defRPr>
            </a:lvl2pPr>
            <a:lvl3pPr marL="1142971" indent="-228594">
              <a:lnSpc>
                <a:spcPct val="90000"/>
              </a:lnSpc>
              <a:spcBef>
                <a:spcPts val="500"/>
              </a:spcBef>
              <a:buClr>
                <a:schemeClr val="accent1"/>
              </a:buClr>
              <a:buFont typeface="Arial" panose="020B0604020202020204" pitchFamily="34" charset="0"/>
              <a:buChar char="•"/>
              <a:defRPr sz="2000">
                <a:solidFill>
                  <a:schemeClr val="tx1"/>
                </a:solidFill>
                <a:latin typeface="Verdana" panose="020B0604030504040204" pitchFamily="34" charset="0"/>
              </a:defRPr>
            </a:lvl3pPr>
            <a:lvl4pPr marL="1600160"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4pPr>
            <a:lvl5pPr marL="2057349"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5pPr>
            <a:lvl6pPr marL="266693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6pPr>
            <a:lvl7pPr marL="327651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7pPr>
            <a:lvl8pPr marL="388610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8pPr>
            <a:lvl9pPr marL="449568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9pPr>
          </a:lstStyle>
          <a:p>
            <a:pPr>
              <a:spcBef>
                <a:spcPct val="0"/>
              </a:spcBef>
              <a:buClrTx/>
              <a:buFontTx/>
              <a:buNone/>
            </a:pPr>
            <a:fld id="{CA0A063C-9F0F-4BF9-9726-1C168325B8AD}" type="slidenum">
              <a:rPr lang="en-US" altLang="en-US" sz="1333">
                <a:latin typeface="Arial" panose="020B0604020202020204" pitchFamily="34" charset="0"/>
              </a:rPr>
              <a:pPr>
                <a:spcBef>
                  <a:spcPct val="0"/>
                </a:spcBef>
                <a:buClrTx/>
                <a:buFontTx/>
                <a:buNone/>
              </a:pPr>
              <a:t>14</a:t>
            </a:fld>
            <a:endParaRPr lang="en-US" altLang="en-US" sz="1333">
              <a:latin typeface="Arial" panose="020B0604020202020204" pitchFamily="34" charset="0"/>
            </a:endParaRPr>
          </a:p>
        </p:txBody>
      </p:sp>
      <p:sp>
        <p:nvSpPr>
          <p:cNvPr id="39939" name="TextBox 2">
            <a:extLst>
              <a:ext uri="{FF2B5EF4-FFF2-40B4-BE49-F238E27FC236}">
                <a16:creationId xmlns:a16="http://schemas.microsoft.com/office/drawing/2014/main" id="{578CA334-479C-9354-2A60-32067224B6EF}"/>
              </a:ext>
            </a:extLst>
          </p:cNvPr>
          <p:cNvSpPr txBox="1">
            <a:spLocks noChangeArrowheads="1"/>
          </p:cNvSpPr>
          <p:nvPr/>
        </p:nvSpPr>
        <p:spPr bwMode="auto">
          <a:xfrm>
            <a:off x="717552" y="465667"/>
            <a:ext cx="106976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733">
                <a:solidFill>
                  <a:schemeClr val="accent1"/>
                </a:solidFill>
              </a:rPr>
              <a:t>Comparison of State Laws:  Applicability</a:t>
            </a:r>
          </a:p>
        </p:txBody>
      </p:sp>
      <p:pic>
        <p:nvPicPr>
          <p:cNvPr id="2" name="Content Placeholder 1">
            <a:extLst>
              <a:ext uri="{FF2B5EF4-FFF2-40B4-BE49-F238E27FC236}">
                <a16:creationId xmlns:a16="http://schemas.microsoft.com/office/drawing/2014/main" id="{6F654CF2-3935-155B-0544-19BEE27BB726}"/>
              </a:ext>
            </a:extLst>
          </p:cNvPr>
          <p:cNvPicPr>
            <a:picLocks noGrp="1" noChangeAspect="1"/>
          </p:cNvPicPr>
          <p:nvPr>
            <p:ph idx="4294967295"/>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a:xfrm>
            <a:off x="546100" y="1478493"/>
            <a:ext cx="11040533" cy="46863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2">
            <a:extLst>
              <a:ext uri="{FF2B5EF4-FFF2-40B4-BE49-F238E27FC236}">
                <a16:creationId xmlns:a16="http://schemas.microsoft.com/office/drawing/2014/main" id="{A9C44FE9-9EDD-111C-3E6A-C9AC6303CBB6}"/>
              </a:ext>
            </a:extLst>
          </p:cNvPr>
          <p:cNvPicPr>
            <a:picLocks noGrp="1" noChangeAspect="1"/>
          </p:cNvPicPr>
          <p:nvPr>
            <p:ph idx="4294967295"/>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a:xfrm>
            <a:off x="433918" y="1507067"/>
            <a:ext cx="11040533" cy="4745567"/>
          </a:xfrm>
        </p:spPr>
      </p:pic>
      <p:sp>
        <p:nvSpPr>
          <p:cNvPr id="41987" name="Slide Number Placeholder 11">
            <a:extLst>
              <a:ext uri="{FF2B5EF4-FFF2-40B4-BE49-F238E27FC236}">
                <a16:creationId xmlns:a16="http://schemas.microsoft.com/office/drawing/2014/main" id="{3F170B86-6819-8B37-855E-80F7A20FA1F6}"/>
              </a:ext>
            </a:extLst>
          </p:cNvPr>
          <p:cNvSpPr>
            <a:spLocks noGrp="1" noChangeArrowheads="1"/>
          </p:cNvSpPr>
          <p:nvPr>
            <p:ph type="sldNum" sz="quarter" idx="15"/>
          </p:nvPr>
        </p:nvSpPr>
        <p:spPr bwMode="auto">
          <a:xfrm>
            <a:off x="11131552" y="6479118"/>
            <a:ext cx="1060449" cy="273049"/>
          </a:xfrm>
          <a:prstGeom prst="parallelogram">
            <a:avLst>
              <a:gd name="adj" fmla="val 109805"/>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00"/>
              </a:spcBef>
              <a:buClr>
                <a:schemeClr val="accent1"/>
              </a:buClr>
              <a:buFont typeface="Verdana" panose="020B0604030504040204" pitchFamily="34" charset="0"/>
              <a:buChar char="─"/>
              <a:defRPr sz="2667">
                <a:solidFill>
                  <a:schemeClr val="tx1"/>
                </a:solidFill>
                <a:latin typeface="Verdana" panose="020B0604030504040204" pitchFamily="34" charset="0"/>
              </a:defRPr>
            </a:lvl1pPr>
            <a:lvl2pPr marL="742932" indent="-285744">
              <a:lnSpc>
                <a:spcPct val="90000"/>
              </a:lnSpc>
              <a:spcBef>
                <a:spcPts val="500"/>
              </a:spcBef>
              <a:buClr>
                <a:schemeClr val="accent1"/>
              </a:buClr>
              <a:buFont typeface="Arial" panose="020B0604020202020204" pitchFamily="34" charset="0"/>
              <a:buChar char="•"/>
              <a:defRPr>
                <a:solidFill>
                  <a:schemeClr val="tx1"/>
                </a:solidFill>
                <a:latin typeface="Verdana" panose="020B0604030504040204" pitchFamily="34" charset="0"/>
              </a:defRPr>
            </a:lvl2pPr>
            <a:lvl3pPr marL="1142971" indent="-228594">
              <a:lnSpc>
                <a:spcPct val="90000"/>
              </a:lnSpc>
              <a:spcBef>
                <a:spcPts val="500"/>
              </a:spcBef>
              <a:buClr>
                <a:schemeClr val="accent1"/>
              </a:buClr>
              <a:buFont typeface="Arial" panose="020B0604020202020204" pitchFamily="34" charset="0"/>
              <a:buChar char="•"/>
              <a:defRPr sz="2000">
                <a:solidFill>
                  <a:schemeClr val="tx1"/>
                </a:solidFill>
                <a:latin typeface="Verdana" panose="020B0604030504040204" pitchFamily="34" charset="0"/>
              </a:defRPr>
            </a:lvl3pPr>
            <a:lvl4pPr marL="1600160"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4pPr>
            <a:lvl5pPr marL="2057349"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5pPr>
            <a:lvl6pPr marL="266693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6pPr>
            <a:lvl7pPr marL="327651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7pPr>
            <a:lvl8pPr marL="388610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8pPr>
            <a:lvl9pPr marL="449568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9pPr>
          </a:lstStyle>
          <a:p>
            <a:pPr>
              <a:spcBef>
                <a:spcPct val="0"/>
              </a:spcBef>
              <a:buClrTx/>
              <a:buFontTx/>
              <a:buNone/>
            </a:pPr>
            <a:fld id="{5E79A088-0138-40F4-B397-42F13A48F944}" type="slidenum">
              <a:rPr lang="en-US" altLang="en-US" sz="1333">
                <a:latin typeface="Arial" panose="020B0604020202020204" pitchFamily="34" charset="0"/>
              </a:rPr>
              <a:pPr>
                <a:spcBef>
                  <a:spcPct val="0"/>
                </a:spcBef>
                <a:buClrTx/>
                <a:buFontTx/>
                <a:buNone/>
              </a:pPr>
              <a:t>15</a:t>
            </a:fld>
            <a:endParaRPr lang="en-US" altLang="en-US" sz="1333">
              <a:latin typeface="Arial" panose="020B0604020202020204" pitchFamily="34" charset="0"/>
            </a:endParaRPr>
          </a:p>
        </p:txBody>
      </p:sp>
      <p:sp>
        <p:nvSpPr>
          <p:cNvPr id="41988" name="TextBox 3">
            <a:extLst>
              <a:ext uri="{FF2B5EF4-FFF2-40B4-BE49-F238E27FC236}">
                <a16:creationId xmlns:a16="http://schemas.microsoft.com/office/drawing/2014/main" id="{E010B126-9B93-8E0D-92A1-4D33EC828898}"/>
              </a:ext>
            </a:extLst>
          </p:cNvPr>
          <p:cNvSpPr txBox="1">
            <a:spLocks noChangeArrowheads="1"/>
          </p:cNvSpPr>
          <p:nvPr/>
        </p:nvSpPr>
        <p:spPr bwMode="auto">
          <a:xfrm>
            <a:off x="590551" y="584200"/>
            <a:ext cx="10883900"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733">
                <a:solidFill>
                  <a:schemeClr val="accent1"/>
                </a:solidFill>
              </a:rPr>
              <a:t>Key Exemptions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Content Placeholder 1">
            <a:extLst>
              <a:ext uri="{FF2B5EF4-FFF2-40B4-BE49-F238E27FC236}">
                <a16:creationId xmlns:a16="http://schemas.microsoft.com/office/drawing/2014/main" id="{5A8B5E8F-6DFE-0171-E10F-4094FE3314FE}"/>
              </a:ext>
            </a:extLst>
          </p:cNvPr>
          <p:cNvPicPr>
            <a:picLocks noGrp="1" noChangeAspect="1"/>
          </p:cNvPicPr>
          <p:nvPr>
            <p:ph idx="4294967295"/>
          </p:nvPr>
        </p:nvPicPr>
        <p:blipFill>
          <a:blip r:embed="rId3">
            <a:duotone>
              <a:prstClr val="black"/>
              <a:schemeClr val="accent1">
                <a:lumMod val="60000"/>
                <a:lumOff val="40000"/>
                <a:tint val="45000"/>
                <a:satMod val="400000"/>
              </a:schemeClr>
            </a:duotone>
            <a:extLst>
              <a:ext uri="{28A0092B-C50C-407E-A947-70E740481C1C}">
                <a14:useLocalDpi xmlns:a14="http://schemas.microsoft.com/office/drawing/2010/main" val="0"/>
              </a:ext>
            </a:extLst>
          </a:blip>
          <a:srcRect/>
          <a:stretch>
            <a:fillRect/>
          </a:stretch>
        </p:blipFill>
        <p:spPr>
          <a:xfrm>
            <a:off x="495300" y="1684867"/>
            <a:ext cx="11040533" cy="4074584"/>
          </a:xfrm>
        </p:spPr>
      </p:pic>
      <p:sp>
        <p:nvSpPr>
          <p:cNvPr id="44035" name="Slide Number Placeholder 11">
            <a:extLst>
              <a:ext uri="{FF2B5EF4-FFF2-40B4-BE49-F238E27FC236}">
                <a16:creationId xmlns:a16="http://schemas.microsoft.com/office/drawing/2014/main" id="{211111DD-45FD-A3F8-3784-18136679767E}"/>
              </a:ext>
            </a:extLst>
          </p:cNvPr>
          <p:cNvSpPr>
            <a:spLocks noGrp="1" noChangeArrowheads="1"/>
          </p:cNvSpPr>
          <p:nvPr>
            <p:ph type="sldNum" sz="quarter" idx="15"/>
          </p:nvPr>
        </p:nvSpPr>
        <p:spPr bwMode="auto">
          <a:xfrm>
            <a:off x="11131552" y="6479118"/>
            <a:ext cx="1060449" cy="273049"/>
          </a:xfrm>
          <a:prstGeom prst="parallelogram">
            <a:avLst>
              <a:gd name="adj" fmla="val 109805"/>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00"/>
              </a:spcBef>
              <a:buClr>
                <a:schemeClr val="accent1"/>
              </a:buClr>
              <a:buFont typeface="Verdana" panose="020B0604030504040204" pitchFamily="34" charset="0"/>
              <a:buChar char="─"/>
              <a:defRPr sz="2667">
                <a:solidFill>
                  <a:schemeClr val="tx1"/>
                </a:solidFill>
                <a:latin typeface="Verdana" panose="020B0604030504040204" pitchFamily="34" charset="0"/>
              </a:defRPr>
            </a:lvl1pPr>
            <a:lvl2pPr marL="742932" indent="-285744">
              <a:lnSpc>
                <a:spcPct val="90000"/>
              </a:lnSpc>
              <a:spcBef>
                <a:spcPts val="500"/>
              </a:spcBef>
              <a:buClr>
                <a:schemeClr val="accent1"/>
              </a:buClr>
              <a:buFont typeface="Arial" panose="020B0604020202020204" pitchFamily="34" charset="0"/>
              <a:buChar char="•"/>
              <a:defRPr>
                <a:solidFill>
                  <a:schemeClr val="tx1"/>
                </a:solidFill>
                <a:latin typeface="Verdana" panose="020B0604030504040204" pitchFamily="34" charset="0"/>
              </a:defRPr>
            </a:lvl2pPr>
            <a:lvl3pPr marL="1142971" indent="-228594">
              <a:lnSpc>
                <a:spcPct val="90000"/>
              </a:lnSpc>
              <a:spcBef>
                <a:spcPts val="500"/>
              </a:spcBef>
              <a:buClr>
                <a:schemeClr val="accent1"/>
              </a:buClr>
              <a:buFont typeface="Arial" panose="020B0604020202020204" pitchFamily="34" charset="0"/>
              <a:buChar char="•"/>
              <a:defRPr sz="2000">
                <a:solidFill>
                  <a:schemeClr val="tx1"/>
                </a:solidFill>
                <a:latin typeface="Verdana" panose="020B0604030504040204" pitchFamily="34" charset="0"/>
              </a:defRPr>
            </a:lvl3pPr>
            <a:lvl4pPr marL="1600160"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4pPr>
            <a:lvl5pPr marL="2057349"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5pPr>
            <a:lvl6pPr marL="266693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6pPr>
            <a:lvl7pPr marL="327651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7pPr>
            <a:lvl8pPr marL="388610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8pPr>
            <a:lvl9pPr marL="449568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9pPr>
          </a:lstStyle>
          <a:p>
            <a:pPr>
              <a:spcBef>
                <a:spcPct val="0"/>
              </a:spcBef>
              <a:buClrTx/>
              <a:buFontTx/>
              <a:buNone/>
            </a:pPr>
            <a:fld id="{5E1197BC-1CE9-4B1A-8F6A-B0BBFDBDF402}" type="slidenum">
              <a:rPr lang="en-US" altLang="en-US" sz="1333">
                <a:latin typeface="Arial" panose="020B0604020202020204" pitchFamily="34" charset="0"/>
              </a:rPr>
              <a:pPr>
                <a:spcBef>
                  <a:spcPct val="0"/>
                </a:spcBef>
                <a:buClrTx/>
                <a:buFontTx/>
                <a:buNone/>
              </a:pPr>
              <a:t>16</a:t>
            </a:fld>
            <a:endParaRPr lang="en-US" altLang="en-US" sz="1333">
              <a:latin typeface="Arial" panose="020B0604020202020204" pitchFamily="34" charset="0"/>
            </a:endParaRPr>
          </a:p>
        </p:txBody>
      </p:sp>
      <p:sp>
        <p:nvSpPr>
          <p:cNvPr id="44036" name="TextBox 2">
            <a:extLst>
              <a:ext uri="{FF2B5EF4-FFF2-40B4-BE49-F238E27FC236}">
                <a16:creationId xmlns:a16="http://schemas.microsoft.com/office/drawing/2014/main" id="{B90872F3-AD26-D0FF-1836-14BE2F011877}"/>
              </a:ext>
            </a:extLst>
          </p:cNvPr>
          <p:cNvSpPr txBox="1">
            <a:spLocks noChangeArrowheads="1"/>
          </p:cNvSpPr>
          <p:nvPr/>
        </p:nvSpPr>
        <p:spPr bwMode="auto">
          <a:xfrm>
            <a:off x="679451" y="531285"/>
            <a:ext cx="1085638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733">
                <a:solidFill>
                  <a:schemeClr val="accent1"/>
                </a:solidFill>
              </a:rPr>
              <a:t>Consumer Rights (almost agreement)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Content Placeholder 3">
            <a:extLst>
              <a:ext uri="{FF2B5EF4-FFF2-40B4-BE49-F238E27FC236}">
                <a16:creationId xmlns:a16="http://schemas.microsoft.com/office/drawing/2014/main" id="{72C05E13-B34B-4DF1-2FAD-6563F7041819}"/>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95300" y="1820334"/>
            <a:ext cx="11040533" cy="4305300"/>
          </a:xfrm>
        </p:spPr>
      </p:pic>
      <p:sp>
        <p:nvSpPr>
          <p:cNvPr id="46083" name="Slide Number Placeholder 11">
            <a:extLst>
              <a:ext uri="{FF2B5EF4-FFF2-40B4-BE49-F238E27FC236}">
                <a16:creationId xmlns:a16="http://schemas.microsoft.com/office/drawing/2014/main" id="{E0607D1F-E641-5D4D-EA9D-B7A3C7AB81F1}"/>
              </a:ext>
            </a:extLst>
          </p:cNvPr>
          <p:cNvSpPr>
            <a:spLocks noGrp="1" noChangeArrowheads="1"/>
          </p:cNvSpPr>
          <p:nvPr>
            <p:ph type="sldNum" sz="quarter" idx="15"/>
          </p:nvPr>
        </p:nvSpPr>
        <p:spPr bwMode="auto">
          <a:xfrm>
            <a:off x="11131552" y="6479118"/>
            <a:ext cx="1060449" cy="273049"/>
          </a:xfrm>
          <a:prstGeom prst="parallelogram">
            <a:avLst>
              <a:gd name="adj" fmla="val 109805"/>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600"/>
              </a:spcBef>
              <a:buClr>
                <a:schemeClr val="accent1"/>
              </a:buClr>
              <a:buFont typeface="Verdana" panose="020B0604030504040204" pitchFamily="34" charset="0"/>
              <a:buChar char="─"/>
              <a:defRPr sz="2667">
                <a:solidFill>
                  <a:schemeClr val="tx1"/>
                </a:solidFill>
                <a:latin typeface="Verdana" panose="020B0604030504040204" pitchFamily="34" charset="0"/>
              </a:defRPr>
            </a:lvl1pPr>
            <a:lvl2pPr marL="742932" indent="-285744">
              <a:lnSpc>
                <a:spcPct val="90000"/>
              </a:lnSpc>
              <a:spcBef>
                <a:spcPts val="500"/>
              </a:spcBef>
              <a:buClr>
                <a:schemeClr val="accent1"/>
              </a:buClr>
              <a:buFont typeface="Arial" panose="020B0604020202020204" pitchFamily="34" charset="0"/>
              <a:buChar char="•"/>
              <a:defRPr>
                <a:solidFill>
                  <a:schemeClr val="tx1"/>
                </a:solidFill>
                <a:latin typeface="Verdana" panose="020B0604030504040204" pitchFamily="34" charset="0"/>
              </a:defRPr>
            </a:lvl2pPr>
            <a:lvl3pPr marL="1142971" indent="-228594">
              <a:lnSpc>
                <a:spcPct val="90000"/>
              </a:lnSpc>
              <a:spcBef>
                <a:spcPts val="500"/>
              </a:spcBef>
              <a:buClr>
                <a:schemeClr val="accent1"/>
              </a:buClr>
              <a:buFont typeface="Arial" panose="020B0604020202020204" pitchFamily="34" charset="0"/>
              <a:buChar char="•"/>
              <a:defRPr sz="2000">
                <a:solidFill>
                  <a:schemeClr val="tx1"/>
                </a:solidFill>
                <a:latin typeface="Verdana" panose="020B0604030504040204" pitchFamily="34" charset="0"/>
              </a:defRPr>
            </a:lvl3pPr>
            <a:lvl4pPr marL="1600160"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4pPr>
            <a:lvl5pPr marL="2057349" indent="-228594">
              <a:lnSpc>
                <a:spcPct val="90000"/>
              </a:lnSpc>
              <a:spcBef>
                <a:spcPts val="500"/>
              </a:spcBef>
              <a:buClr>
                <a:schemeClr val="accent1"/>
              </a:buClr>
              <a:buFont typeface="Arial" panose="020B0604020202020204" pitchFamily="34" charset="0"/>
              <a:buChar char="•"/>
              <a:defRPr sz="1733">
                <a:solidFill>
                  <a:schemeClr val="tx1"/>
                </a:solidFill>
                <a:latin typeface="Verdana" panose="020B0604030504040204" pitchFamily="34" charset="0"/>
              </a:defRPr>
            </a:lvl5pPr>
            <a:lvl6pPr marL="266693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6pPr>
            <a:lvl7pPr marL="327651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7pPr>
            <a:lvl8pPr marL="3886103"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8pPr>
            <a:lvl9pPr marL="4495688" indent="-228594" eaLnBrk="0" fontAlgn="base" hangingPunct="0">
              <a:lnSpc>
                <a:spcPct val="90000"/>
              </a:lnSpc>
              <a:spcBef>
                <a:spcPts val="500"/>
              </a:spcBef>
              <a:spcAft>
                <a:spcPct val="0"/>
              </a:spcAft>
              <a:buClr>
                <a:schemeClr val="accent1"/>
              </a:buClr>
              <a:buFont typeface="Arial" panose="020B0604020202020204" pitchFamily="34" charset="0"/>
              <a:buChar char="•"/>
              <a:defRPr sz="1733">
                <a:solidFill>
                  <a:schemeClr val="tx1"/>
                </a:solidFill>
                <a:latin typeface="Verdana" panose="020B0604030504040204" pitchFamily="34" charset="0"/>
              </a:defRPr>
            </a:lvl9pPr>
          </a:lstStyle>
          <a:p>
            <a:pPr>
              <a:spcBef>
                <a:spcPct val="0"/>
              </a:spcBef>
              <a:buClrTx/>
              <a:buFontTx/>
              <a:buNone/>
            </a:pPr>
            <a:fld id="{71DD515B-50E9-4E06-A2AD-9658DD53C5BB}" type="slidenum">
              <a:rPr lang="en-US" altLang="en-US" sz="1333">
                <a:latin typeface="Arial" panose="020B0604020202020204" pitchFamily="34" charset="0"/>
              </a:rPr>
              <a:pPr>
                <a:spcBef>
                  <a:spcPct val="0"/>
                </a:spcBef>
                <a:buClrTx/>
                <a:buFontTx/>
                <a:buNone/>
              </a:pPr>
              <a:t>17</a:t>
            </a:fld>
            <a:endParaRPr lang="en-US" altLang="en-US" sz="1333">
              <a:latin typeface="Arial" panose="020B0604020202020204" pitchFamily="34" charset="0"/>
            </a:endParaRPr>
          </a:p>
        </p:txBody>
      </p:sp>
      <p:sp>
        <p:nvSpPr>
          <p:cNvPr id="46084" name="TextBox 2">
            <a:extLst>
              <a:ext uri="{FF2B5EF4-FFF2-40B4-BE49-F238E27FC236}">
                <a16:creationId xmlns:a16="http://schemas.microsoft.com/office/drawing/2014/main" id="{1806009B-1718-CE83-3725-4D1595A59A83}"/>
              </a:ext>
            </a:extLst>
          </p:cNvPr>
          <p:cNvSpPr txBox="1">
            <a:spLocks noChangeArrowheads="1"/>
          </p:cNvSpPr>
          <p:nvPr/>
        </p:nvSpPr>
        <p:spPr bwMode="auto">
          <a:xfrm>
            <a:off x="495300" y="486834"/>
            <a:ext cx="11040533"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733">
                <a:solidFill>
                  <a:schemeClr val="accent1"/>
                </a:solidFill>
              </a:rPr>
              <a:t>Use of Sensitive Personal Information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Placeholder 1">
            <a:extLst>
              <a:ext uri="{FF2B5EF4-FFF2-40B4-BE49-F238E27FC236}">
                <a16:creationId xmlns:a16="http://schemas.microsoft.com/office/drawing/2014/main" id="{57A40055-6E2D-67BF-D933-C7899D45D17A}"/>
              </a:ext>
            </a:extLst>
          </p:cNvPr>
          <p:cNvSpPr>
            <a:spLocks noGrp="1"/>
          </p:cNvSpPr>
          <p:nvPr>
            <p:ph type="body" sz="quarter" idx="10"/>
          </p:nvPr>
        </p:nvSpPr>
        <p:spPr>
          <a:xfrm>
            <a:off x="575734" y="853018"/>
            <a:ext cx="11040533" cy="427567"/>
          </a:xfrm>
        </p:spPr>
        <p:txBody>
          <a:bodyPr>
            <a:normAutofit lnSpcReduction="10000"/>
          </a:bodyPr>
          <a:lstStyle/>
          <a:p>
            <a:pPr eaLnBrk="1" hangingPunct="1"/>
            <a:endParaRPr lang="en-US" altLang="en-US"/>
          </a:p>
        </p:txBody>
      </p:sp>
      <p:sp>
        <p:nvSpPr>
          <p:cNvPr id="48131" name="Title 2">
            <a:extLst>
              <a:ext uri="{FF2B5EF4-FFF2-40B4-BE49-F238E27FC236}">
                <a16:creationId xmlns:a16="http://schemas.microsoft.com/office/drawing/2014/main" id="{26A39BFE-42EA-877E-50F2-F4078CED58AD}"/>
              </a:ext>
            </a:extLst>
          </p:cNvPr>
          <p:cNvSpPr>
            <a:spLocks noGrp="1"/>
          </p:cNvSpPr>
          <p:nvPr>
            <p:ph type="title"/>
          </p:nvPr>
        </p:nvSpPr>
        <p:spPr>
          <a:xfrm>
            <a:off x="575734" y="404285"/>
            <a:ext cx="11040533" cy="427567"/>
          </a:xfrm>
        </p:spPr>
        <p:txBody>
          <a:bodyPr/>
          <a:lstStyle/>
          <a:p>
            <a:pPr eaLnBrk="1" hangingPunct="1"/>
            <a:endParaRPr lang="en-US" altLang="en-US"/>
          </a:p>
        </p:txBody>
      </p:sp>
      <p:sp>
        <p:nvSpPr>
          <p:cNvPr id="4" name="Slide Number Placeholder 3">
            <a:extLst>
              <a:ext uri="{FF2B5EF4-FFF2-40B4-BE49-F238E27FC236}">
                <a16:creationId xmlns:a16="http://schemas.microsoft.com/office/drawing/2014/main" id="{BEAAAACE-4473-F1A9-CDE8-F37F29086367}"/>
              </a:ext>
            </a:extLst>
          </p:cNvPr>
          <p:cNvSpPr>
            <a:spLocks noGrp="1"/>
          </p:cNvSpPr>
          <p:nvPr>
            <p:ph type="sldNum" sz="quarter" idx="11"/>
          </p:nvPr>
        </p:nvSpPr>
        <p:spPr/>
        <p:txBody>
          <a:bodyPr/>
          <a:lstStyle>
            <a:lvl1pPr>
              <a:defRPr>
                <a:solidFill>
                  <a:schemeClr val="tx1"/>
                </a:solidFill>
                <a:latin typeface="Verdana" panose="020B0604030504040204" pitchFamily="34" charset="0"/>
              </a:defRPr>
            </a:lvl1pPr>
            <a:lvl2pPr marL="990575" indent="-380990">
              <a:defRPr>
                <a:solidFill>
                  <a:schemeClr val="tx1"/>
                </a:solidFill>
                <a:latin typeface="Verdana" panose="020B0604030504040204" pitchFamily="34" charset="0"/>
              </a:defRPr>
            </a:lvl2pPr>
            <a:lvl3pPr marL="1523962" indent="-304792">
              <a:defRPr>
                <a:solidFill>
                  <a:schemeClr val="tx1"/>
                </a:solidFill>
                <a:latin typeface="Verdana" panose="020B0604030504040204" pitchFamily="34" charset="0"/>
              </a:defRPr>
            </a:lvl3pPr>
            <a:lvl4pPr marL="2133547" indent="-304792">
              <a:defRPr>
                <a:solidFill>
                  <a:schemeClr val="tx1"/>
                </a:solidFill>
                <a:latin typeface="Verdana" panose="020B0604030504040204" pitchFamily="34" charset="0"/>
              </a:defRPr>
            </a:lvl4pPr>
            <a:lvl5pPr marL="2743131" indent="-304792">
              <a:defRPr>
                <a:solidFill>
                  <a:schemeClr val="tx1"/>
                </a:solidFill>
                <a:latin typeface="Verdana" panose="020B0604030504040204" pitchFamily="34" charset="0"/>
              </a:defRPr>
            </a:lvl5pPr>
            <a:lvl6pPr marL="3352716" indent="-304792" eaLnBrk="0" fontAlgn="base" hangingPunct="0">
              <a:spcBef>
                <a:spcPct val="0"/>
              </a:spcBef>
              <a:spcAft>
                <a:spcPct val="0"/>
              </a:spcAft>
              <a:defRPr>
                <a:solidFill>
                  <a:schemeClr val="tx1"/>
                </a:solidFill>
                <a:latin typeface="Verdana" panose="020B0604030504040204" pitchFamily="34" charset="0"/>
              </a:defRPr>
            </a:lvl6pPr>
            <a:lvl7pPr marL="3962301" indent="-304792" eaLnBrk="0" fontAlgn="base" hangingPunct="0">
              <a:spcBef>
                <a:spcPct val="0"/>
              </a:spcBef>
              <a:spcAft>
                <a:spcPct val="0"/>
              </a:spcAft>
              <a:defRPr>
                <a:solidFill>
                  <a:schemeClr val="tx1"/>
                </a:solidFill>
                <a:latin typeface="Verdana" panose="020B0604030504040204" pitchFamily="34" charset="0"/>
              </a:defRPr>
            </a:lvl7pPr>
            <a:lvl8pPr marL="4571886" indent="-304792" eaLnBrk="0" fontAlgn="base" hangingPunct="0">
              <a:spcBef>
                <a:spcPct val="0"/>
              </a:spcBef>
              <a:spcAft>
                <a:spcPct val="0"/>
              </a:spcAft>
              <a:defRPr>
                <a:solidFill>
                  <a:schemeClr val="tx1"/>
                </a:solidFill>
                <a:latin typeface="Verdana" panose="020B0604030504040204" pitchFamily="34" charset="0"/>
              </a:defRPr>
            </a:lvl8pPr>
            <a:lvl9pPr marL="5181470" indent="-304792" eaLnBrk="0" fontAlgn="base" hangingPunct="0">
              <a:spcBef>
                <a:spcPct val="0"/>
              </a:spcBef>
              <a:spcAft>
                <a:spcPct val="0"/>
              </a:spcAft>
              <a:defRPr>
                <a:solidFill>
                  <a:schemeClr val="tx1"/>
                </a:solidFill>
                <a:latin typeface="Verdana" panose="020B0604030504040204" pitchFamily="34" charset="0"/>
              </a:defRPr>
            </a:lvl9pPr>
          </a:lstStyle>
          <a:p>
            <a:fld id="{633DDB42-F52F-4C5A-9142-779051AC1778}" type="slidenum">
              <a:rPr lang="en-GB" altLang="en-US">
                <a:solidFill>
                  <a:srgbClr val="898989"/>
                </a:solidFill>
              </a:rPr>
              <a:pPr/>
              <a:t>18</a:t>
            </a:fld>
            <a:endParaRPr lang="en-GB" altLang="en-US">
              <a:solidFill>
                <a:srgbClr val="89898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9DD2-6912-1ECF-22FC-33C79556EA9C}"/>
              </a:ext>
            </a:extLst>
          </p:cNvPr>
          <p:cNvSpPr>
            <a:spLocks noGrp="1"/>
          </p:cNvSpPr>
          <p:nvPr>
            <p:ph type="title"/>
          </p:nvPr>
        </p:nvSpPr>
        <p:spPr>
          <a:xfrm>
            <a:off x="838200" y="681037"/>
            <a:ext cx="10515600" cy="1325563"/>
          </a:xfrm>
        </p:spPr>
        <p:txBody>
          <a:bodyPr/>
          <a:lstStyle/>
          <a:p>
            <a:r>
              <a:rPr lang="en-US" dirty="0"/>
              <a:t>Market conduct investigations</a:t>
            </a:r>
          </a:p>
        </p:txBody>
      </p:sp>
      <p:sp>
        <p:nvSpPr>
          <p:cNvPr id="3" name="Content Placeholder 2">
            <a:extLst>
              <a:ext uri="{FF2B5EF4-FFF2-40B4-BE49-F238E27FC236}">
                <a16:creationId xmlns:a16="http://schemas.microsoft.com/office/drawing/2014/main" id="{82311604-EB45-275B-7279-DE2CAAEA718E}"/>
              </a:ext>
            </a:extLst>
          </p:cNvPr>
          <p:cNvSpPr>
            <a:spLocks noGrp="1"/>
          </p:cNvSpPr>
          <p:nvPr>
            <p:ph idx="1"/>
          </p:nvPr>
        </p:nvSpPr>
        <p:spPr>
          <a:xfrm>
            <a:off x="838200" y="2196687"/>
            <a:ext cx="6934200" cy="4351338"/>
          </a:xfrm>
        </p:spPr>
        <p:txBody>
          <a:bodyPr/>
          <a:lstStyle/>
          <a:p>
            <a:pPr marL="0" indent="0">
              <a:buNone/>
            </a:pPr>
            <a:r>
              <a:rPr lang="en-US" dirty="0"/>
              <a:t>Michael Byrne, McDermott Will &amp; Emery</a:t>
            </a:r>
          </a:p>
        </p:txBody>
      </p:sp>
    </p:spTree>
    <p:extLst>
      <p:ext uri="{BB962C8B-B14F-4D97-AF65-F5344CB8AC3E}">
        <p14:creationId xmlns:p14="http://schemas.microsoft.com/office/powerpoint/2010/main" val="1879624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6FAB3-8F1D-F806-9D14-03C59C8A8290}"/>
              </a:ext>
            </a:extLst>
          </p:cNvPr>
          <p:cNvSpPr>
            <a:spLocks noGrp="1"/>
          </p:cNvSpPr>
          <p:nvPr>
            <p:ph type="title"/>
          </p:nvPr>
        </p:nvSpPr>
        <p:spPr>
          <a:xfrm>
            <a:off x="838200" y="688394"/>
            <a:ext cx="10515600" cy="1325563"/>
          </a:xfrm>
        </p:spPr>
        <p:txBody>
          <a:bodyPr/>
          <a:lstStyle/>
          <a:p>
            <a:r>
              <a:rPr lang="en-US" dirty="0"/>
              <a:t>Anti-trust Admonition</a:t>
            </a:r>
          </a:p>
        </p:txBody>
      </p:sp>
      <p:sp>
        <p:nvSpPr>
          <p:cNvPr id="6" name="Text Placeholder 6">
            <a:extLst>
              <a:ext uri="{FF2B5EF4-FFF2-40B4-BE49-F238E27FC236}">
                <a16:creationId xmlns:a16="http://schemas.microsoft.com/office/drawing/2014/main" id="{B2283413-29D4-6BD1-4567-BC59A16582F3}"/>
              </a:ext>
            </a:extLst>
          </p:cNvPr>
          <p:cNvSpPr>
            <a:spLocks noGrp="1"/>
          </p:cNvSpPr>
          <p:nvPr>
            <p:ph idx="1"/>
          </p:nvPr>
        </p:nvSpPr>
        <p:spPr>
          <a:xfrm>
            <a:off x="1158009" y="2038061"/>
            <a:ext cx="9875982" cy="4351338"/>
          </a:xfrm>
        </p:spPr>
        <p:txBody>
          <a:bodyPr>
            <a:normAutofit/>
          </a:bodyPr>
          <a:lstStyle/>
          <a:p>
            <a:pPr marL="0" indent="0">
              <a:buNone/>
            </a:pPr>
            <a:r>
              <a:rPr lang="en-US" sz="2000" dirty="0">
                <a:solidFill>
                  <a:srgbClr val="000000"/>
                </a:solidFill>
                <a:latin typeface="+mn-lt"/>
              </a:rPr>
              <a:t>This seminar is intended to inform participants about current developments in the law regarding surplus lines insurance and related topics. All persons affiliated with the insurance industry need to be mindful of the constraints of the antitrust laws. There shall be no discussions of agreements or concerted actions that may restrain competition. This prohibition includes the exchange of information concerning individual company rates, coverages, market practices, claims settlement practices, or any other competitive aspect of an individual company’s operation. Participants in this seminar shall not discuss the business interests of any individual insurer or others, including but not limited to, the plans of an insurer involving, or the possibility or desirability of: </a:t>
            </a:r>
          </a:p>
          <a:p>
            <a:r>
              <a:rPr lang="en-US" sz="2000" dirty="0">
                <a:solidFill>
                  <a:srgbClr val="000000"/>
                </a:solidFill>
                <a:latin typeface="+mn-lt"/>
              </a:rPr>
              <a:t>Raising, lowering or stabilizing premiums or commissions; </a:t>
            </a:r>
          </a:p>
          <a:p>
            <a:r>
              <a:rPr lang="en-US" sz="2000" dirty="0">
                <a:solidFill>
                  <a:srgbClr val="000000"/>
                </a:solidFill>
                <a:latin typeface="+mn-lt"/>
              </a:rPr>
              <a:t>Doing business or refusing to do business with particular, or classes of, insurers, reinsurers; agents, brokers or insureds; or </a:t>
            </a:r>
          </a:p>
          <a:p>
            <a:r>
              <a:rPr lang="en-US" sz="2000" dirty="0">
                <a:solidFill>
                  <a:srgbClr val="000000"/>
                </a:solidFill>
                <a:latin typeface="+mn-lt"/>
              </a:rPr>
              <a:t>Acting in any way that would affect the availability of products or services in any market. </a:t>
            </a:r>
          </a:p>
          <a:p>
            <a:endParaRPr lang="en-US" dirty="0">
              <a:latin typeface="+mn-lt"/>
            </a:endParaRPr>
          </a:p>
        </p:txBody>
      </p:sp>
    </p:spTree>
    <p:extLst>
      <p:ext uri="{BB962C8B-B14F-4D97-AF65-F5344CB8AC3E}">
        <p14:creationId xmlns:p14="http://schemas.microsoft.com/office/powerpoint/2010/main" val="1084089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9DD2-6912-1ECF-22FC-33C79556EA9C}"/>
              </a:ext>
            </a:extLst>
          </p:cNvPr>
          <p:cNvSpPr>
            <a:spLocks noGrp="1"/>
          </p:cNvSpPr>
          <p:nvPr>
            <p:ph type="title"/>
          </p:nvPr>
        </p:nvSpPr>
        <p:spPr>
          <a:xfrm>
            <a:off x="838200" y="681037"/>
            <a:ext cx="10515600" cy="1325563"/>
          </a:xfrm>
        </p:spPr>
        <p:txBody>
          <a:bodyPr/>
          <a:lstStyle/>
          <a:p>
            <a:r>
              <a:rPr lang="en-US" dirty="0"/>
              <a:t>Mallory v. Norfolk Southern</a:t>
            </a:r>
          </a:p>
        </p:txBody>
      </p:sp>
      <p:sp>
        <p:nvSpPr>
          <p:cNvPr id="3" name="Content Placeholder 2">
            <a:extLst>
              <a:ext uri="{FF2B5EF4-FFF2-40B4-BE49-F238E27FC236}">
                <a16:creationId xmlns:a16="http://schemas.microsoft.com/office/drawing/2014/main" id="{82311604-EB45-275B-7279-DE2CAAEA718E}"/>
              </a:ext>
            </a:extLst>
          </p:cNvPr>
          <p:cNvSpPr>
            <a:spLocks noGrp="1"/>
          </p:cNvSpPr>
          <p:nvPr>
            <p:ph idx="1"/>
          </p:nvPr>
        </p:nvSpPr>
        <p:spPr>
          <a:xfrm>
            <a:off x="838200" y="2196687"/>
            <a:ext cx="6934200" cy="4351338"/>
          </a:xfrm>
        </p:spPr>
        <p:txBody>
          <a:bodyPr/>
          <a:lstStyle/>
          <a:p>
            <a:pPr marL="0" indent="0">
              <a:buNone/>
            </a:pPr>
            <a:r>
              <a:rPr lang="en-US" dirty="0"/>
              <a:t>Michael Byrne, McDermott Will &amp; Emery</a:t>
            </a:r>
          </a:p>
        </p:txBody>
      </p:sp>
      <p:pic>
        <p:nvPicPr>
          <p:cNvPr id="5" name="Picture 4">
            <a:extLst>
              <a:ext uri="{FF2B5EF4-FFF2-40B4-BE49-F238E27FC236}">
                <a16:creationId xmlns:a16="http://schemas.microsoft.com/office/drawing/2014/main" id="{EBCCB7DF-D90D-72D1-823F-BB3EFAE278E1}"/>
              </a:ext>
            </a:extLst>
          </p:cNvPr>
          <p:cNvPicPr>
            <a:picLocks noChangeAspect="1"/>
          </p:cNvPicPr>
          <p:nvPr/>
        </p:nvPicPr>
        <p:blipFill rotWithShape="1">
          <a:blip r:embed="rId2"/>
          <a:srcRect t="24703" b="40266"/>
          <a:stretch/>
        </p:blipFill>
        <p:spPr>
          <a:xfrm>
            <a:off x="2807242" y="3278037"/>
            <a:ext cx="6577516" cy="2605753"/>
          </a:xfrm>
          <a:prstGeom prst="rect">
            <a:avLst/>
          </a:prstGeom>
        </p:spPr>
      </p:pic>
    </p:spTree>
    <p:extLst>
      <p:ext uri="{BB962C8B-B14F-4D97-AF65-F5344CB8AC3E}">
        <p14:creationId xmlns:p14="http://schemas.microsoft.com/office/powerpoint/2010/main" val="7592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9DD2-6912-1ECF-22FC-33C79556EA9C}"/>
              </a:ext>
            </a:extLst>
          </p:cNvPr>
          <p:cNvSpPr>
            <a:spLocks noGrp="1"/>
          </p:cNvSpPr>
          <p:nvPr>
            <p:ph type="title"/>
          </p:nvPr>
        </p:nvSpPr>
        <p:spPr>
          <a:xfrm>
            <a:off x="838200" y="681037"/>
            <a:ext cx="10515600" cy="1325563"/>
          </a:xfrm>
        </p:spPr>
        <p:txBody>
          <a:bodyPr/>
          <a:lstStyle/>
          <a:p>
            <a:r>
              <a:rPr lang="en-US" dirty="0"/>
              <a:t>Property Insurance Market Update</a:t>
            </a:r>
          </a:p>
        </p:txBody>
      </p:sp>
      <p:sp>
        <p:nvSpPr>
          <p:cNvPr id="3" name="Content Placeholder 2">
            <a:extLst>
              <a:ext uri="{FF2B5EF4-FFF2-40B4-BE49-F238E27FC236}">
                <a16:creationId xmlns:a16="http://schemas.microsoft.com/office/drawing/2014/main" id="{82311604-EB45-275B-7279-DE2CAAEA718E}"/>
              </a:ext>
            </a:extLst>
          </p:cNvPr>
          <p:cNvSpPr>
            <a:spLocks noGrp="1"/>
          </p:cNvSpPr>
          <p:nvPr>
            <p:ph idx="1"/>
          </p:nvPr>
        </p:nvSpPr>
        <p:spPr>
          <a:xfrm>
            <a:off x="838200" y="2196687"/>
            <a:ext cx="6934200" cy="4351338"/>
          </a:xfrm>
        </p:spPr>
        <p:txBody>
          <a:bodyPr/>
          <a:lstStyle/>
          <a:p>
            <a:pPr marL="0" marR="0">
              <a:spcBef>
                <a:spcPts val="0"/>
              </a:spcBef>
              <a:spcAft>
                <a:spcPts val="0"/>
              </a:spcAft>
            </a:pPr>
            <a:r>
              <a:rPr lang="en-US" dirty="0"/>
              <a:t>Fred Karlinsky, </a:t>
            </a:r>
            <a:r>
              <a:rPr lang="en-US" sz="2800" dirty="0">
                <a:effectLst/>
                <a:latin typeface=".HelveticaNeueInterface-Regular"/>
                <a:ea typeface="Times New Roman" panose="02020603050405020304" pitchFamily="18" charset="0"/>
              </a:rPr>
              <a:t>Greenberg Traurig, P.A.</a:t>
            </a:r>
            <a:endParaRPr lang="en-US" sz="2800" dirty="0">
              <a:effectLst/>
              <a:latin typeface="Calibri" panose="020F0502020204030204" pitchFamily="34" charset="0"/>
              <a:ea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051442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7EE050-AB67-7D04-DE89-03E3DA57D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240" y="721444"/>
            <a:ext cx="10819520" cy="608990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5605EB-85A4-CD13-8A03-B81D02787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792" y="714911"/>
            <a:ext cx="10758415" cy="60964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2FC406-417B-2C7A-0F04-ECE5D60AA0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34"/>
            <a:ext cx="12192000" cy="605166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3FF5B-666C-A8BB-A760-8C613BA09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955" y="733012"/>
            <a:ext cx="11084090" cy="610632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B7CF5-4EBB-DAA5-D1CD-E0A92F3D8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54" y="714537"/>
            <a:ext cx="11047291" cy="610613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A6DC05-CEA8-C2F9-F6B1-AB010369C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180"/>
            <a:ext cx="12192000" cy="598516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A5D566-3A4D-F700-5A9E-0283F2310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1407"/>
            <a:ext cx="12192000" cy="601287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36EE4C-2AB4-30A0-B277-120F38198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2168"/>
            <a:ext cx="12192000" cy="598516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6FAB3-8F1D-F806-9D14-03C59C8A8290}"/>
              </a:ext>
            </a:extLst>
          </p:cNvPr>
          <p:cNvSpPr>
            <a:spLocks noGrp="1"/>
          </p:cNvSpPr>
          <p:nvPr>
            <p:ph type="title"/>
          </p:nvPr>
        </p:nvSpPr>
        <p:spPr>
          <a:xfrm>
            <a:off x="838200" y="688394"/>
            <a:ext cx="10515600" cy="1325563"/>
          </a:xfrm>
        </p:spPr>
        <p:txBody>
          <a:bodyPr/>
          <a:lstStyle/>
          <a:p>
            <a:r>
              <a:rPr lang="en-US" dirty="0"/>
              <a:t>Agenda</a:t>
            </a:r>
          </a:p>
        </p:txBody>
      </p:sp>
      <p:sp>
        <p:nvSpPr>
          <p:cNvPr id="5" name="TextBox 4">
            <a:extLst>
              <a:ext uri="{FF2B5EF4-FFF2-40B4-BE49-F238E27FC236}">
                <a16:creationId xmlns:a16="http://schemas.microsoft.com/office/drawing/2014/main" id="{EC0478E7-D0CE-7877-65F6-3C04FE4C5ACE}"/>
              </a:ext>
            </a:extLst>
          </p:cNvPr>
          <p:cNvSpPr txBox="1"/>
          <p:nvPr/>
        </p:nvSpPr>
        <p:spPr>
          <a:xfrm>
            <a:off x="574616" y="2189888"/>
            <a:ext cx="5698593" cy="3785652"/>
          </a:xfrm>
          <a:prstGeom prst="rect">
            <a:avLst/>
          </a:prstGeom>
          <a:noFill/>
        </p:spPr>
        <p:txBody>
          <a:bodyPr wrap="square">
            <a:spAutoFit/>
          </a:bodyPr>
          <a:lstStyle/>
          <a:p>
            <a:pPr defTabSz="457200"/>
            <a:r>
              <a:rPr lang="en-US" sz="2000" dirty="0">
                <a:solidFill>
                  <a:prstClr val="black"/>
                </a:solidFill>
                <a:cs typeface="Arial" panose="020B0604020202020204" pitchFamily="34" charset="0"/>
              </a:rPr>
              <a:t>7:00 a.m.		Breakfast buffet/registration</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8:00 a.m.		Welcome and antitrust </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8:05 a.m.		AM Best/Stamping Office Premium 				Report </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8:15 a.m. 		State updates </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10:00 a.m. 		Break</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10:15 a.m.		Federal updates</a:t>
            </a:r>
          </a:p>
        </p:txBody>
      </p:sp>
      <p:sp>
        <p:nvSpPr>
          <p:cNvPr id="7" name="TextBox 6">
            <a:extLst>
              <a:ext uri="{FF2B5EF4-FFF2-40B4-BE49-F238E27FC236}">
                <a16:creationId xmlns:a16="http://schemas.microsoft.com/office/drawing/2014/main" id="{506EC17B-9A40-EAAE-5343-A4EBAD7A4C2B}"/>
              </a:ext>
            </a:extLst>
          </p:cNvPr>
          <p:cNvSpPr txBox="1"/>
          <p:nvPr/>
        </p:nvSpPr>
        <p:spPr>
          <a:xfrm>
            <a:off x="6347640" y="2184018"/>
            <a:ext cx="5844360" cy="4093428"/>
          </a:xfrm>
          <a:prstGeom prst="rect">
            <a:avLst/>
          </a:prstGeom>
          <a:noFill/>
        </p:spPr>
        <p:txBody>
          <a:bodyPr wrap="square">
            <a:spAutoFit/>
          </a:bodyPr>
          <a:lstStyle/>
          <a:p>
            <a:pPr defTabSz="457200"/>
            <a:r>
              <a:rPr lang="en-US" sz="2000" dirty="0">
                <a:solidFill>
                  <a:prstClr val="black"/>
                </a:solidFill>
                <a:cs typeface="Arial" panose="020B0604020202020204" pitchFamily="34" charset="0"/>
              </a:rPr>
              <a:t>10:30 a.m.		Update on NAIC Privacy Protections 				Work Group </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11:10 a.m.	 	Market Conduct Investigations and 					Mallory v. Norfolk Southern</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11:20 a.m.		Property Insurance Market Update</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11:30 a.m.	 	Hot topics from audience </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11:55 a.m.	 	Spring 2024 &amp; Future Meetings</a:t>
            </a:r>
          </a:p>
          <a:p>
            <a:pPr defTabSz="457200"/>
            <a:endParaRPr lang="en-US" sz="2000" dirty="0">
              <a:solidFill>
                <a:prstClr val="black"/>
              </a:solidFill>
              <a:cs typeface="Arial" panose="020B0604020202020204" pitchFamily="34" charset="0"/>
            </a:endParaRPr>
          </a:p>
          <a:p>
            <a:pPr defTabSz="457200"/>
            <a:r>
              <a:rPr lang="en-US" sz="2000" dirty="0">
                <a:solidFill>
                  <a:prstClr val="black"/>
                </a:solidFill>
                <a:cs typeface="Arial" panose="020B0604020202020204" pitchFamily="34" charset="0"/>
              </a:rPr>
              <a:t>12:00 p.m.		Lunch Begins</a:t>
            </a:r>
          </a:p>
        </p:txBody>
      </p:sp>
      <p:cxnSp>
        <p:nvCxnSpPr>
          <p:cNvPr id="8" name="Straight Connector 7">
            <a:extLst>
              <a:ext uri="{FF2B5EF4-FFF2-40B4-BE49-F238E27FC236}">
                <a16:creationId xmlns:a16="http://schemas.microsoft.com/office/drawing/2014/main" id="{E0229742-344C-00F0-BC86-4EA30A79E226}"/>
              </a:ext>
            </a:extLst>
          </p:cNvPr>
          <p:cNvCxnSpPr/>
          <p:nvPr/>
        </p:nvCxnSpPr>
        <p:spPr>
          <a:xfrm>
            <a:off x="6238592" y="1769181"/>
            <a:ext cx="34617" cy="4663517"/>
          </a:xfrm>
          <a:prstGeom prst="line">
            <a:avLst/>
          </a:prstGeom>
          <a:noFill/>
          <a:ln w="6350" cap="flat" cmpd="sng" algn="ctr">
            <a:solidFill>
              <a:srgbClr val="4472C4"/>
            </a:solidFill>
            <a:prstDash val="solid"/>
            <a:miter lim="800000"/>
          </a:ln>
          <a:effectLst/>
        </p:spPr>
      </p:cxnSp>
    </p:spTree>
    <p:extLst>
      <p:ext uri="{BB962C8B-B14F-4D97-AF65-F5344CB8AC3E}">
        <p14:creationId xmlns:p14="http://schemas.microsoft.com/office/powerpoint/2010/main" val="1726997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4682C-2DA6-BEB7-EA12-6AB2AC2E4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6940"/>
            <a:ext cx="12192000" cy="587986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AA900D-912F-8291-E47A-5F76209FE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5796"/>
            <a:ext cx="12191894" cy="597957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5FBA3D-AF88-D7F5-8E1E-90116FB40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56" y="720137"/>
            <a:ext cx="10900087" cy="61238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A24EF-C025-7A86-1A47-459B93469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364"/>
            <a:ext cx="12192000" cy="600733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757C1-F43E-2D5C-69AE-7F66316B6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1128"/>
            <a:ext cx="12192000" cy="594082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7BBA2-E331-D249-DE90-175639D61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8830"/>
            <a:ext cx="12192000" cy="614033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6F240-31DE-CD29-0390-F24FA7224E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552"/>
            <a:ext cx="12192000" cy="602949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BD80A-75AB-47E9-3DE3-FAF6F0DD4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325"/>
            <a:ext cx="12192000" cy="596299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C5307A-E237-C0B0-BE55-1DD9EC40B4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512"/>
            <a:ext cx="12192000" cy="598516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53669-ADD4-ACEE-EF99-09119594D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6931"/>
            <a:ext cx="12192000" cy="607383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197C3E-B535-7265-4029-A8028FF0FADA}"/>
              </a:ext>
            </a:extLst>
          </p:cNvPr>
          <p:cNvSpPr txBox="1"/>
          <p:nvPr/>
        </p:nvSpPr>
        <p:spPr>
          <a:xfrm>
            <a:off x="654756" y="1359134"/>
            <a:ext cx="5667022" cy="4790992"/>
          </a:xfrm>
          <a:prstGeom prst="rect">
            <a:avLst/>
          </a:prstGeom>
          <a:noFill/>
        </p:spPr>
        <p:txBody>
          <a:bodyPr wrap="square">
            <a:spAutoFit/>
          </a:bodyPr>
          <a:lstStyle/>
          <a:p>
            <a:pPr eaLnBrk="1" fontAlgn="auto" hangingPunct="1">
              <a:spcBef>
                <a:spcPts val="0"/>
              </a:spcBef>
              <a:spcAft>
                <a:spcPts val="800"/>
              </a:spcAft>
              <a:defRPr/>
            </a:pPr>
            <a:r>
              <a:rPr lang="en-US" sz="2800" b="1" dirty="0">
                <a:solidFill>
                  <a:srgbClr val="336699"/>
                </a:solidFill>
                <a:latin typeface="Avenir LT Std 55 Roman" panose="020B0503020203020204" pitchFamily="34" charset="0"/>
                <a:cs typeface="+mn-cs"/>
              </a:rPr>
              <a:t>2023 AM Best Report Highlights</a:t>
            </a:r>
          </a:p>
          <a:p>
            <a:pPr marL="380990" indent="-380990" eaLnBrk="1" fontAlgn="auto" hangingPunct="1">
              <a:spcBef>
                <a:spcPts val="0"/>
              </a:spcBef>
              <a:spcAft>
                <a:spcPts val="800"/>
              </a:spcAft>
              <a:buFont typeface="Arial" panose="020B0604020202020204" pitchFamily="34" charset="0"/>
              <a:buChar char="•"/>
              <a:defRPr/>
            </a:pPr>
            <a:r>
              <a:rPr lang="en-US" sz="2400" dirty="0">
                <a:solidFill>
                  <a:srgbClr val="336699"/>
                </a:solidFill>
                <a:latin typeface="Avenir LT Std 55 Roman" panose="020B0503020203020204" pitchFamily="34" charset="0"/>
                <a:cs typeface="+mn-cs"/>
              </a:rPr>
              <a:t>$98.5 billion market</a:t>
            </a:r>
          </a:p>
          <a:p>
            <a:pPr marL="380990" indent="-380990" eaLnBrk="1" fontAlgn="auto" hangingPunct="1">
              <a:spcBef>
                <a:spcPts val="0"/>
              </a:spcBef>
              <a:spcAft>
                <a:spcPts val="800"/>
              </a:spcAft>
              <a:buFont typeface="Arial" panose="020B0604020202020204" pitchFamily="34" charset="0"/>
              <a:buChar char="•"/>
              <a:defRPr/>
            </a:pPr>
            <a:r>
              <a:rPr lang="en-US" sz="2400" dirty="0">
                <a:solidFill>
                  <a:srgbClr val="336699"/>
                </a:solidFill>
                <a:latin typeface="Avenir LT Std 55 Roman" panose="020B0503020203020204" pitchFamily="34" charset="0"/>
                <a:cs typeface="+mn-cs"/>
              </a:rPr>
              <a:t>19% increase in 2022 surplus lines premium</a:t>
            </a:r>
          </a:p>
          <a:p>
            <a:pPr marL="380990" indent="-380990" eaLnBrk="1" fontAlgn="auto" hangingPunct="1">
              <a:spcBef>
                <a:spcPts val="0"/>
              </a:spcBef>
              <a:spcAft>
                <a:spcPts val="800"/>
              </a:spcAft>
              <a:buFont typeface="Arial" panose="020B0604020202020204" pitchFamily="34" charset="0"/>
              <a:buChar char="•"/>
              <a:defRPr/>
            </a:pPr>
            <a:r>
              <a:rPr lang="en-US" sz="2400" dirty="0">
                <a:solidFill>
                  <a:srgbClr val="336699"/>
                </a:solidFill>
                <a:latin typeface="Avenir LT Std 55 Roman" panose="020B0503020203020204" pitchFamily="34" charset="0"/>
                <a:cs typeface="+mn-cs"/>
              </a:rPr>
              <a:t>183% increase since 2011</a:t>
            </a:r>
          </a:p>
          <a:p>
            <a:pPr marL="380990" indent="-380990" eaLnBrk="1" fontAlgn="auto" hangingPunct="1">
              <a:spcBef>
                <a:spcPts val="0"/>
              </a:spcBef>
              <a:spcAft>
                <a:spcPts val="800"/>
              </a:spcAft>
              <a:buFont typeface="Arial" panose="020B0604020202020204" pitchFamily="34" charset="0"/>
              <a:buChar char="•"/>
              <a:defRPr/>
            </a:pPr>
            <a:r>
              <a:rPr lang="en-US" sz="2400" dirty="0">
                <a:solidFill>
                  <a:srgbClr val="336699"/>
                </a:solidFill>
                <a:latin typeface="Avenir LT Std 55 Roman" panose="020B0503020203020204" pitchFamily="34" charset="0"/>
                <a:cs typeface="+mn-cs"/>
              </a:rPr>
              <a:t>Higher ratings than standard P/C industry</a:t>
            </a:r>
          </a:p>
          <a:p>
            <a:pPr marL="380990" indent="-380990" eaLnBrk="1" fontAlgn="auto" hangingPunct="1">
              <a:spcBef>
                <a:spcPts val="0"/>
              </a:spcBef>
              <a:spcAft>
                <a:spcPts val="800"/>
              </a:spcAft>
              <a:buFont typeface="Arial" panose="020B0604020202020204" pitchFamily="34" charset="0"/>
              <a:buChar char="•"/>
              <a:defRPr/>
            </a:pPr>
            <a:r>
              <a:rPr lang="en-US" sz="2400" dirty="0">
                <a:solidFill>
                  <a:srgbClr val="336699"/>
                </a:solidFill>
                <a:latin typeface="Avenir LT Std 55 Roman" panose="020B0503020203020204" pitchFamily="34" charset="0"/>
                <a:cs typeface="+mn-cs"/>
              </a:rPr>
              <a:t>No impairments in 19 years, with one unique exception</a:t>
            </a:r>
          </a:p>
          <a:p>
            <a:pPr marL="380990" indent="-380990" eaLnBrk="1" fontAlgn="auto" hangingPunct="1">
              <a:spcBef>
                <a:spcPts val="0"/>
              </a:spcBef>
              <a:spcAft>
                <a:spcPts val="0"/>
              </a:spcAft>
              <a:buFont typeface="Arial" panose="020B0604020202020204" pitchFamily="34" charset="0"/>
              <a:buChar char="•"/>
              <a:defRPr/>
            </a:pPr>
            <a:r>
              <a:rPr lang="en-US" sz="2400" dirty="0">
                <a:solidFill>
                  <a:srgbClr val="336699"/>
                </a:solidFill>
                <a:latin typeface="Avenir LT Std 55 Roman" panose="020B0503020203020204" pitchFamily="34" charset="0"/>
                <a:cs typeface="+mn-cs"/>
              </a:rPr>
              <a:t>AM Best outlook is stable</a:t>
            </a:r>
          </a:p>
          <a:p>
            <a:pPr marL="380990" indent="-380990" eaLnBrk="1" fontAlgn="auto" hangingPunct="1">
              <a:spcBef>
                <a:spcPts val="0"/>
              </a:spcBef>
              <a:spcAft>
                <a:spcPts val="0"/>
              </a:spcAft>
              <a:buFont typeface="Arial" panose="020B0604020202020204" pitchFamily="34" charset="0"/>
              <a:buChar char="•"/>
              <a:defRPr/>
            </a:pPr>
            <a:endParaRPr lang="en-US" sz="2133" dirty="0">
              <a:latin typeface="+mn-lt"/>
              <a:cs typeface="+mn-cs"/>
            </a:endParaRPr>
          </a:p>
        </p:txBody>
      </p:sp>
      <p:pic>
        <p:nvPicPr>
          <p:cNvPr id="8" name="Picture 7" descr="A picture containing graphical user interface&#10;&#10;Description automatically generated">
            <a:extLst>
              <a:ext uri="{FF2B5EF4-FFF2-40B4-BE49-F238E27FC236}">
                <a16:creationId xmlns:a16="http://schemas.microsoft.com/office/drawing/2014/main" id="{83857E2B-C1E3-D9BB-57A4-FBA6B4DDDFE0}"/>
              </a:ext>
            </a:extLst>
          </p:cNvPr>
          <p:cNvPicPr>
            <a:picLocks noChangeAspect="1"/>
          </p:cNvPicPr>
          <p:nvPr/>
        </p:nvPicPr>
        <p:blipFill>
          <a:blip r:embed="rId2"/>
          <a:stretch>
            <a:fillRect/>
          </a:stretch>
        </p:blipFill>
        <p:spPr>
          <a:xfrm>
            <a:off x="7481977" y="1359134"/>
            <a:ext cx="3866944" cy="5004280"/>
          </a:xfrm>
          <a:prstGeom prst="rect">
            <a:avLst/>
          </a:prstGeom>
        </p:spPr>
      </p:pic>
    </p:spTree>
    <p:extLst>
      <p:ext uri="{BB962C8B-B14F-4D97-AF65-F5344CB8AC3E}">
        <p14:creationId xmlns:p14="http://schemas.microsoft.com/office/powerpoint/2010/main" val="555832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7A2A9B-6596-6482-9C69-FF4095AF6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417"/>
            <a:ext cx="12192000" cy="593528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C18695-96DB-06B2-CB69-6BE9D25B83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365"/>
            <a:ext cx="12192000" cy="600733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6836D-2D72-C64D-D0CE-FBD252EC0C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7491"/>
            <a:ext cx="12192000" cy="614033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9E2674-C2B3-13F6-2FF3-5CD67B36C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3322"/>
            <a:ext cx="12192000" cy="5962996"/>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7FFAE-29F8-C86F-E567-0583EBB9B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289"/>
            <a:ext cx="12192000" cy="591866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2CB955-C6A4-2A43-1031-73456282D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885" y="722142"/>
            <a:ext cx="10950229" cy="611719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459AE-65D1-2815-1830-793C6142E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94" y="705581"/>
            <a:ext cx="10807811" cy="6124426"/>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9DD2-6912-1ECF-22FC-33C79556EA9C}"/>
              </a:ext>
            </a:extLst>
          </p:cNvPr>
          <p:cNvSpPr>
            <a:spLocks noGrp="1"/>
          </p:cNvSpPr>
          <p:nvPr>
            <p:ph type="title"/>
          </p:nvPr>
        </p:nvSpPr>
        <p:spPr>
          <a:xfrm>
            <a:off x="838200" y="681037"/>
            <a:ext cx="10515600" cy="1325563"/>
          </a:xfrm>
        </p:spPr>
        <p:txBody>
          <a:bodyPr/>
          <a:lstStyle/>
          <a:p>
            <a:r>
              <a:rPr lang="en-US" dirty="0"/>
              <a:t>Hot topics from the audience</a:t>
            </a:r>
          </a:p>
        </p:txBody>
      </p:sp>
    </p:spTree>
    <p:extLst>
      <p:ext uri="{BB962C8B-B14F-4D97-AF65-F5344CB8AC3E}">
        <p14:creationId xmlns:p14="http://schemas.microsoft.com/office/powerpoint/2010/main" val="3487810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9DABE-06D4-08ED-F83A-ADFCD536163C}"/>
              </a:ext>
            </a:extLst>
          </p:cNvPr>
          <p:cNvPicPr>
            <a:picLocks noChangeAspect="1"/>
          </p:cNvPicPr>
          <p:nvPr/>
        </p:nvPicPr>
        <p:blipFill rotWithShape="1">
          <a:blip r:embed="rId2"/>
          <a:srcRect b="15462"/>
          <a:stretch/>
        </p:blipFill>
        <p:spPr>
          <a:xfrm>
            <a:off x="0" y="-1"/>
            <a:ext cx="12192000" cy="6858001"/>
          </a:xfrm>
          <a:prstGeom prst="rect">
            <a:avLst/>
          </a:prstGeom>
        </p:spPr>
      </p:pic>
      <p:sp>
        <p:nvSpPr>
          <p:cNvPr id="3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4572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F0A3533A-31AF-4908-A25E-9A1B5A6903C4}"/>
              </a:ext>
            </a:extLst>
          </p:cNvPr>
          <p:cNvSpPr>
            <a:spLocks noGrp="1"/>
          </p:cNvSpPr>
          <p:nvPr>
            <p:ph type="title"/>
          </p:nvPr>
        </p:nvSpPr>
        <p:spPr>
          <a:xfrm>
            <a:off x="554480" y="1845174"/>
            <a:ext cx="4500505" cy="1342754"/>
          </a:xfrm>
        </p:spPr>
        <p:txBody>
          <a:bodyPr vert="horz" lIns="91440" tIns="45720" rIns="91440" bIns="45720" rtlCol="0" anchor="ctr">
            <a:noAutofit/>
          </a:bodyPr>
          <a:lstStyle/>
          <a:p>
            <a:pPr algn="ctr"/>
            <a:r>
              <a:rPr lang="en-US" dirty="0">
                <a:solidFill>
                  <a:schemeClr val="tx1"/>
                </a:solidFill>
                <a:latin typeface="+mj-lt"/>
                <a:cs typeface="+mj-cs"/>
              </a:rPr>
              <a:t>Save the Date for </a:t>
            </a:r>
            <a:br>
              <a:rPr lang="en-US" dirty="0">
                <a:solidFill>
                  <a:schemeClr val="tx1"/>
                </a:solidFill>
                <a:latin typeface="+mj-lt"/>
                <a:cs typeface="+mj-cs"/>
              </a:rPr>
            </a:br>
            <a:r>
              <a:rPr lang="en-US" dirty="0">
                <a:solidFill>
                  <a:schemeClr val="tx1"/>
                </a:solidFill>
                <a:latin typeface="+mj-lt"/>
                <a:cs typeface="+mj-cs"/>
              </a:rPr>
              <a:t>2024 Spring Surplus Lines Law Group</a:t>
            </a:r>
          </a:p>
        </p:txBody>
      </p:sp>
      <p:cxnSp>
        <p:nvCxnSpPr>
          <p:cNvPr id="39" name="Straight Connector 38">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8044D5-7779-4E1D-B739-D9B1874B8DA8}"/>
              </a:ext>
            </a:extLst>
          </p:cNvPr>
          <p:cNvSpPr txBox="1"/>
          <p:nvPr/>
        </p:nvSpPr>
        <p:spPr>
          <a:xfrm>
            <a:off x="300778" y="3625868"/>
            <a:ext cx="5843386" cy="2619839"/>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April 18-19, 2024</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Washington D.C.</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Hyatt Regency Washington </a:t>
            </a:r>
          </a:p>
          <a:p>
            <a:pPr marR="0" lvl="0" algn="l" defTabSz="914400" rtl="0" eaLnBrk="1" fontAlgn="auto" latinLnBrk="0" hangingPunct="1">
              <a:lnSpc>
                <a:spcPct val="90000"/>
              </a:lnSpc>
              <a:spcBef>
                <a:spcPts val="0"/>
              </a:spcBef>
              <a:spcAft>
                <a:spcPts val="600"/>
              </a:spcAft>
              <a:buClrTx/>
              <a:buSzTx/>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on Capitol Hill</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259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0F90-677C-160D-06A9-0453BDFED61D}"/>
              </a:ext>
            </a:extLst>
          </p:cNvPr>
          <p:cNvSpPr txBox="1">
            <a:spLocks/>
          </p:cNvSpPr>
          <p:nvPr/>
        </p:nvSpPr>
        <p:spPr bwMode="auto">
          <a:xfrm>
            <a:off x="594360" y="1190018"/>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lnSpc>
                <a:spcPct val="90000"/>
              </a:lnSpc>
              <a:spcBef>
                <a:spcPct val="0"/>
              </a:spcBef>
              <a:spcAft>
                <a:spcPct val="0"/>
              </a:spcAft>
              <a:defRPr sz="3300" b="1" kern="1200" baseline="0">
                <a:solidFill>
                  <a:srgbClr val="00567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66"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32"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598"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464" algn="l"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5000" dirty="0">
                <a:latin typeface="Avenir LT Std 55 Roman" panose="020B0503020203020204" pitchFamily="34" charset="0"/>
              </a:rPr>
              <a:t>Surplus Lines Premium Growth</a:t>
            </a:r>
          </a:p>
        </p:txBody>
      </p:sp>
      <p:graphicFrame>
        <p:nvGraphicFramePr>
          <p:cNvPr id="3" name="Chart 2">
            <a:extLst>
              <a:ext uri="{FF2B5EF4-FFF2-40B4-BE49-F238E27FC236}">
                <a16:creationId xmlns:a16="http://schemas.microsoft.com/office/drawing/2014/main" id="{D546AA63-4EAF-55EF-5A32-636B642C37A8}"/>
              </a:ext>
            </a:extLst>
          </p:cNvPr>
          <p:cNvGraphicFramePr>
            <a:graphicFrameLocks/>
          </p:cNvGraphicFramePr>
          <p:nvPr>
            <p:extLst>
              <p:ext uri="{D42A27DB-BD31-4B8C-83A1-F6EECF244321}">
                <p14:modId xmlns:p14="http://schemas.microsoft.com/office/powerpoint/2010/main" val="3620542236"/>
              </p:ext>
            </p:extLst>
          </p:nvPr>
        </p:nvGraphicFramePr>
        <p:xfrm>
          <a:off x="708228" y="2782367"/>
          <a:ext cx="10565861" cy="3323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68437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E0E694C-F45E-FBCE-F4A1-1456AE0CA7D1}"/>
              </a:ext>
            </a:extLst>
          </p:cNvPr>
          <p:cNvSpPr txBox="1">
            <a:spLocks noChangeArrowheads="1"/>
          </p:cNvSpPr>
          <p:nvPr/>
        </p:nvSpPr>
        <p:spPr bwMode="auto">
          <a:xfrm>
            <a:off x="610001" y="1380553"/>
            <a:ext cx="982230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eaLnBrk="1" hangingPunct="1">
              <a:buFont typeface="Arial" panose="020B0604020202020204" pitchFamily="34" charset="0"/>
              <a:buNone/>
            </a:pPr>
            <a:r>
              <a:rPr lang="en-US" altLang="en-US" sz="5400" b="1" dirty="0">
                <a:solidFill>
                  <a:srgbClr val="336699"/>
                </a:solidFill>
                <a:latin typeface="Avenir LT Std 55 Roman" panose="020B0503020203020204" pitchFamily="34" charset="0"/>
              </a:rPr>
              <a:t>20-Year Growth</a:t>
            </a:r>
          </a:p>
          <a:p>
            <a:pPr defTabSz="914400" eaLnBrk="1" hangingPunct="1">
              <a:buFont typeface="Arial" panose="020B0604020202020204" pitchFamily="34" charset="0"/>
              <a:buNone/>
            </a:pPr>
            <a:endParaRPr lang="en-US" altLang="en-US" sz="4500" b="1" dirty="0">
              <a:solidFill>
                <a:srgbClr val="336699"/>
              </a:solidFill>
              <a:latin typeface="Avenir LT Std 55 Roman" panose="020B0503020203020204" pitchFamily="34" charset="0"/>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28E1C0D9-A08B-94EB-C516-609668F90DA2}"/>
                  </a:ext>
                </a:extLst>
              </p14:cNvPr>
              <p14:cNvContentPartPr/>
              <p14:nvPr/>
            </p14:nvContentPartPr>
            <p14:xfrm>
              <a:off x="2354051" y="2740936"/>
              <a:ext cx="143280" cy="291240"/>
            </p14:xfrm>
          </p:contentPart>
        </mc:Choice>
        <mc:Fallback xmlns="">
          <p:pic>
            <p:nvPicPr>
              <p:cNvPr id="5" name="Ink 4">
                <a:extLst>
                  <a:ext uri="{FF2B5EF4-FFF2-40B4-BE49-F238E27FC236}">
                    <a16:creationId xmlns:a16="http://schemas.microsoft.com/office/drawing/2014/main" id="{28E1C0D9-A08B-94EB-C516-609668F90DA2}"/>
                  </a:ext>
                </a:extLst>
              </p:cNvPr>
              <p:cNvPicPr/>
              <p:nvPr/>
            </p:nvPicPr>
            <p:blipFill>
              <a:blip r:embed="rId3"/>
              <a:stretch>
                <a:fillRect/>
              </a:stretch>
            </p:blipFill>
            <p:spPr>
              <a:xfrm>
                <a:off x="2327119" y="2687003"/>
                <a:ext cx="196786" cy="398747"/>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FD6F9122-938F-22D6-FA72-63EC6440FD9D}"/>
                  </a:ext>
                </a:extLst>
              </p14:cNvPr>
              <p14:cNvContentPartPr/>
              <p14:nvPr/>
            </p14:nvContentPartPr>
            <p14:xfrm>
              <a:off x="1959011" y="4333260"/>
              <a:ext cx="180" cy="180"/>
            </p14:xfrm>
          </p:contentPart>
        </mc:Choice>
        <mc:Fallback xmlns="">
          <p:pic>
            <p:nvPicPr>
              <p:cNvPr id="6" name="Ink 5">
                <a:extLst>
                  <a:ext uri="{FF2B5EF4-FFF2-40B4-BE49-F238E27FC236}">
                    <a16:creationId xmlns:a16="http://schemas.microsoft.com/office/drawing/2014/main" id="{FD6F9122-938F-22D6-FA72-63EC6440FD9D}"/>
                  </a:ext>
                </a:extLst>
              </p:cNvPr>
              <p:cNvPicPr/>
              <p:nvPr/>
            </p:nvPicPr>
            <p:blipFill>
              <a:blip r:embed="rId5"/>
              <a:stretch>
                <a:fillRect/>
              </a:stretch>
            </p:blipFill>
            <p:spPr>
              <a:xfrm>
                <a:off x="1945511" y="4306260"/>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D43A2F7A-7559-D96D-287F-8A5E546E66B4}"/>
                  </a:ext>
                </a:extLst>
              </p14:cNvPr>
              <p14:cNvContentPartPr/>
              <p14:nvPr/>
            </p14:nvContentPartPr>
            <p14:xfrm>
              <a:off x="2628071" y="6486240"/>
              <a:ext cx="180" cy="180"/>
            </p14:xfrm>
          </p:contentPart>
        </mc:Choice>
        <mc:Fallback xmlns="">
          <p:pic>
            <p:nvPicPr>
              <p:cNvPr id="7" name="Ink 6">
                <a:extLst>
                  <a:ext uri="{FF2B5EF4-FFF2-40B4-BE49-F238E27FC236}">
                    <a16:creationId xmlns:a16="http://schemas.microsoft.com/office/drawing/2014/main" id="{D43A2F7A-7559-D96D-287F-8A5E546E66B4}"/>
                  </a:ext>
                </a:extLst>
              </p:cNvPr>
              <p:cNvPicPr/>
              <p:nvPr/>
            </p:nvPicPr>
            <p:blipFill>
              <a:blip r:embed="rId5"/>
              <a:stretch>
                <a:fillRect/>
              </a:stretch>
            </p:blipFill>
            <p:spPr>
              <a:xfrm>
                <a:off x="2614571" y="6459240"/>
                <a:ext cx="27000"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B26433E-EB3B-7DDE-CE6B-F352AA0E0BEE}"/>
                  </a:ext>
                </a:extLst>
              </p14:cNvPr>
              <p14:cNvContentPartPr/>
              <p14:nvPr/>
            </p14:nvContentPartPr>
            <p14:xfrm>
              <a:off x="2189411" y="5998620"/>
              <a:ext cx="180" cy="180"/>
            </p14:xfrm>
          </p:contentPart>
        </mc:Choice>
        <mc:Fallback xmlns="">
          <p:pic>
            <p:nvPicPr>
              <p:cNvPr id="8" name="Ink 7">
                <a:extLst>
                  <a:ext uri="{FF2B5EF4-FFF2-40B4-BE49-F238E27FC236}">
                    <a16:creationId xmlns:a16="http://schemas.microsoft.com/office/drawing/2014/main" id="{4B26433E-EB3B-7DDE-CE6B-F352AA0E0BEE}"/>
                  </a:ext>
                </a:extLst>
              </p:cNvPr>
              <p:cNvPicPr/>
              <p:nvPr/>
            </p:nvPicPr>
            <p:blipFill>
              <a:blip r:embed="rId8"/>
              <a:stretch>
                <a:fillRect/>
              </a:stretch>
            </p:blipFill>
            <p:spPr>
              <a:xfrm>
                <a:off x="2166911" y="5953620"/>
                <a:ext cx="450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E27A48C-337B-FABB-D8A3-9D6C55C9BD05}"/>
                  </a:ext>
                </a:extLst>
              </p14:cNvPr>
              <p14:cNvContentPartPr/>
              <p14:nvPr/>
            </p14:nvContentPartPr>
            <p14:xfrm>
              <a:off x="2335751" y="3647100"/>
              <a:ext cx="154620" cy="420120"/>
            </p14:xfrm>
          </p:contentPart>
        </mc:Choice>
        <mc:Fallback xmlns="">
          <p:pic>
            <p:nvPicPr>
              <p:cNvPr id="9" name="Ink 8">
                <a:extLst>
                  <a:ext uri="{FF2B5EF4-FFF2-40B4-BE49-F238E27FC236}">
                    <a16:creationId xmlns:a16="http://schemas.microsoft.com/office/drawing/2014/main" id="{8E27A48C-337B-FABB-D8A3-9D6C55C9BD05}"/>
                  </a:ext>
                </a:extLst>
              </p:cNvPr>
              <p:cNvPicPr/>
              <p:nvPr/>
            </p:nvPicPr>
            <p:blipFill>
              <a:blip r:embed="rId10"/>
              <a:stretch>
                <a:fillRect/>
              </a:stretch>
            </p:blipFill>
            <p:spPr>
              <a:xfrm>
                <a:off x="2290908" y="3557177"/>
                <a:ext cx="243948" cy="599606"/>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39837FD2-9BEA-82E6-3C69-0353087C0371}"/>
                  </a:ext>
                </a:extLst>
              </p14:cNvPr>
              <p14:cNvContentPartPr/>
              <p14:nvPr/>
            </p14:nvContentPartPr>
            <p14:xfrm>
              <a:off x="2450771" y="3962100"/>
              <a:ext cx="180" cy="180"/>
            </p14:xfrm>
          </p:contentPart>
        </mc:Choice>
        <mc:Fallback xmlns="">
          <p:pic>
            <p:nvPicPr>
              <p:cNvPr id="10" name="Ink 9">
                <a:extLst>
                  <a:ext uri="{FF2B5EF4-FFF2-40B4-BE49-F238E27FC236}">
                    <a16:creationId xmlns:a16="http://schemas.microsoft.com/office/drawing/2014/main" id="{39837FD2-9BEA-82E6-3C69-0353087C0371}"/>
                  </a:ext>
                </a:extLst>
              </p:cNvPr>
              <p:cNvPicPr/>
              <p:nvPr/>
            </p:nvPicPr>
            <p:blipFill>
              <a:blip r:embed="rId8"/>
              <a:stretch>
                <a:fillRect/>
              </a:stretch>
            </p:blipFill>
            <p:spPr>
              <a:xfrm>
                <a:off x="2428271" y="3917100"/>
                <a:ext cx="450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BBAD37BF-86A1-2E21-7508-AC2050DD3611}"/>
                  </a:ext>
                </a:extLst>
              </p14:cNvPr>
              <p14:cNvContentPartPr/>
              <p14:nvPr/>
            </p14:nvContentPartPr>
            <p14:xfrm>
              <a:off x="1829771" y="2567640"/>
              <a:ext cx="2381040" cy="2655900"/>
            </p14:xfrm>
          </p:contentPart>
        </mc:Choice>
        <mc:Fallback xmlns="">
          <p:pic>
            <p:nvPicPr>
              <p:cNvPr id="11" name="Ink 10">
                <a:extLst>
                  <a:ext uri="{FF2B5EF4-FFF2-40B4-BE49-F238E27FC236}">
                    <a16:creationId xmlns:a16="http://schemas.microsoft.com/office/drawing/2014/main" id="{BBAD37BF-86A1-2E21-7508-AC2050DD3611}"/>
                  </a:ext>
                </a:extLst>
              </p:cNvPr>
              <p:cNvPicPr/>
              <p:nvPr/>
            </p:nvPicPr>
            <p:blipFill>
              <a:blip r:embed="rId13"/>
              <a:stretch>
                <a:fillRect/>
              </a:stretch>
            </p:blipFill>
            <p:spPr>
              <a:xfrm>
                <a:off x="1784778" y="2477646"/>
                <a:ext cx="2470666" cy="283552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13C48537-6536-7500-B427-F15921CA1A3F}"/>
                  </a:ext>
                </a:extLst>
              </p14:cNvPr>
              <p14:cNvContentPartPr/>
              <p14:nvPr/>
            </p14:nvContentPartPr>
            <p14:xfrm>
              <a:off x="3031451" y="2279100"/>
              <a:ext cx="1504980" cy="2418120"/>
            </p14:xfrm>
          </p:contentPart>
        </mc:Choice>
        <mc:Fallback xmlns="">
          <p:pic>
            <p:nvPicPr>
              <p:cNvPr id="12" name="Ink 11">
                <a:extLst>
                  <a:ext uri="{FF2B5EF4-FFF2-40B4-BE49-F238E27FC236}">
                    <a16:creationId xmlns:a16="http://schemas.microsoft.com/office/drawing/2014/main" id="{13C48537-6536-7500-B427-F15921CA1A3F}"/>
                  </a:ext>
                </a:extLst>
              </p:cNvPr>
              <p:cNvPicPr/>
              <p:nvPr/>
            </p:nvPicPr>
            <p:blipFill>
              <a:blip r:embed="rId15"/>
              <a:stretch>
                <a:fillRect/>
              </a:stretch>
            </p:blipFill>
            <p:spPr>
              <a:xfrm>
                <a:off x="2986467" y="2189113"/>
                <a:ext cx="1594588" cy="259773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E7CC17CA-4EC0-8640-A0F1-3F43A8815066}"/>
                  </a:ext>
                </a:extLst>
              </p14:cNvPr>
              <p14:cNvContentPartPr/>
              <p14:nvPr/>
            </p14:nvContentPartPr>
            <p14:xfrm>
              <a:off x="2172491" y="3760500"/>
              <a:ext cx="270360" cy="344340"/>
            </p14:xfrm>
          </p:contentPart>
        </mc:Choice>
        <mc:Fallback xmlns="">
          <p:pic>
            <p:nvPicPr>
              <p:cNvPr id="13" name="Ink 12">
                <a:extLst>
                  <a:ext uri="{FF2B5EF4-FFF2-40B4-BE49-F238E27FC236}">
                    <a16:creationId xmlns:a16="http://schemas.microsoft.com/office/drawing/2014/main" id="{E7CC17CA-4EC0-8640-A0F1-3F43A8815066}"/>
                  </a:ext>
                </a:extLst>
              </p:cNvPr>
              <p:cNvPicPr/>
              <p:nvPr/>
            </p:nvPicPr>
            <p:blipFill>
              <a:blip r:embed="rId17"/>
              <a:stretch>
                <a:fillRect/>
              </a:stretch>
            </p:blipFill>
            <p:spPr>
              <a:xfrm>
                <a:off x="2127551" y="3670641"/>
                <a:ext cx="359881" cy="52369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CB08A270-45E5-18B4-34B6-955EC95E1FCE}"/>
                  </a:ext>
                </a:extLst>
              </p14:cNvPr>
              <p14:cNvContentPartPr/>
              <p14:nvPr/>
            </p14:nvContentPartPr>
            <p14:xfrm>
              <a:off x="2133971" y="3686340"/>
              <a:ext cx="230940" cy="341820"/>
            </p14:xfrm>
          </p:contentPart>
        </mc:Choice>
        <mc:Fallback xmlns="">
          <p:pic>
            <p:nvPicPr>
              <p:cNvPr id="14" name="Ink 13">
                <a:extLst>
                  <a:ext uri="{FF2B5EF4-FFF2-40B4-BE49-F238E27FC236}">
                    <a16:creationId xmlns:a16="http://schemas.microsoft.com/office/drawing/2014/main" id="{CB08A270-45E5-18B4-34B6-955EC95E1FCE}"/>
                  </a:ext>
                </a:extLst>
              </p:cNvPr>
              <p:cNvPicPr/>
              <p:nvPr/>
            </p:nvPicPr>
            <p:blipFill>
              <a:blip r:embed="rId19"/>
              <a:stretch>
                <a:fillRect/>
              </a:stretch>
            </p:blipFill>
            <p:spPr>
              <a:xfrm>
                <a:off x="2089076" y="3596482"/>
                <a:ext cx="320371" cy="52117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F95D7F71-592F-A092-EB82-0F01F22467EF}"/>
                  </a:ext>
                </a:extLst>
              </p14:cNvPr>
              <p14:cNvContentPartPr/>
              <p14:nvPr/>
            </p14:nvContentPartPr>
            <p14:xfrm>
              <a:off x="2097611" y="3687960"/>
              <a:ext cx="448920" cy="352080"/>
            </p14:xfrm>
          </p:contentPart>
        </mc:Choice>
        <mc:Fallback xmlns="">
          <p:pic>
            <p:nvPicPr>
              <p:cNvPr id="15" name="Ink 14">
                <a:extLst>
                  <a:ext uri="{FF2B5EF4-FFF2-40B4-BE49-F238E27FC236}">
                    <a16:creationId xmlns:a16="http://schemas.microsoft.com/office/drawing/2014/main" id="{F95D7F71-592F-A092-EB82-0F01F22467EF}"/>
                  </a:ext>
                </a:extLst>
              </p:cNvPr>
              <p:cNvPicPr/>
              <p:nvPr/>
            </p:nvPicPr>
            <p:blipFill>
              <a:blip r:embed="rId21"/>
              <a:stretch>
                <a:fillRect/>
              </a:stretch>
            </p:blipFill>
            <p:spPr>
              <a:xfrm>
                <a:off x="2052647" y="3597960"/>
                <a:ext cx="538488" cy="531720"/>
              </a:xfrm>
              <a:prstGeom prst="rect">
                <a:avLst/>
              </a:prstGeom>
            </p:spPr>
          </p:pic>
        </mc:Fallback>
      </mc:AlternateContent>
      <p:pic>
        <p:nvPicPr>
          <p:cNvPr id="16" name="Picture 15" descr="A graph of a company's sales report&#10;&#10;Description automatically generated with medium confidence">
            <a:extLst>
              <a:ext uri="{FF2B5EF4-FFF2-40B4-BE49-F238E27FC236}">
                <a16:creationId xmlns:a16="http://schemas.microsoft.com/office/drawing/2014/main" id="{03FF0E2F-7394-2F31-A097-F6F134DB4E34}"/>
              </a:ext>
            </a:extLst>
          </p:cNvPr>
          <p:cNvPicPr>
            <a:picLocks noChangeAspect="1"/>
          </p:cNvPicPr>
          <p:nvPr/>
        </p:nvPicPr>
        <p:blipFill rotWithShape="1">
          <a:blip r:embed="rId22"/>
          <a:srcRect l="5132" t="20990" b="21674"/>
          <a:stretch/>
        </p:blipFill>
        <p:spPr>
          <a:xfrm>
            <a:off x="883713" y="1945879"/>
            <a:ext cx="10698286" cy="4849356"/>
          </a:xfrm>
          <a:prstGeom prst="rect">
            <a:avLst/>
          </a:prstGeom>
        </p:spPr>
      </p:pic>
    </p:spTree>
    <p:extLst>
      <p:ext uri="{BB962C8B-B14F-4D97-AF65-F5344CB8AC3E}">
        <p14:creationId xmlns:p14="http://schemas.microsoft.com/office/powerpoint/2010/main" val="362934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302A76E5-E1D9-84D2-2E0B-F529262CBAC4}"/>
              </a:ext>
            </a:extLst>
          </p:cNvPr>
          <p:cNvSpPr txBox="1">
            <a:spLocks noChangeArrowheads="1"/>
          </p:cNvSpPr>
          <p:nvPr/>
        </p:nvSpPr>
        <p:spPr bwMode="auto">
          <a:xfrm>
            <a:off x="610001" y="1433561"/>
            <a:ext cx="9822307"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00" eaLnBrk="1" hangingPunct="1">
              <a:buFont typeface="Arial" panose="020B0604020202020204" pitchFamily="34" charset="0"/>
              <a:buNone/>
            </a:pPr>
            <a:r>
              <a:rPr lang="en-US" altLang="en-US" sz="5400" b="1" dirty="0">
                <a:solidFill>
                  <a:srgbClr val="336699"/>
                </a:solidFill>
                <a:latin typeface="Avenir LT Std 55 Roman" panose="020B0503020203020204" pitchFamily="34" charset="0"/>
              </a:rPr>
              <a:t>Best’s Rating Distribution</a:t>
            </a:r>
          </a:p>
          <a:p>
            <a:pPr defTabSz="914400" eaLnBrk="1" hangingPunct="1">
              <a:buFont typeface="Arial" panose="020B0604020202020204" pitchFamily="34" charset="0"/>
              <a:buNone/>
            </a:pPr>
            <a:endParaRPr lang="en-US" altLang="en-US" sz="4500" b="1" dirty="0">
              <a:solidFill>
                <a:srgbClr val="336699"/>
              </a:solidFill>
              <a:latin typeface="Avenir LT Std 55 Roman" panose="020B0503020203020204" pitchFamily="34" charset="0"/>
            </a:endParaRPr>
          </a:p>
        </p:txBody>
      </p:sp>
      <p:pic>
        <p:nvPicPr>
          <p:cNvPr id="5" name="Picture 4">
            <a:extLst>
              <a:ext uri="{FF2B5EF4-FFF2-40B4-BE49-F238E27FC236}">
                <a16:creationId xmlns:a16="http://schemas.microsoft.com/office/drawing/2014/main" id="{E2201BE0-5556-C406-106D-4348C2D5ACF9}"/>
              </a:ext>
            </a:extLst>
          </p:cNvPr>
          <p:cNvPicPr>
            <a:picLocks noChangeAspect="1"/>
          </p:cNvPicPr>
          <p:nvPr/>
        </p:nvPicPr>
        <p:blipFill rotWithShape="1">
          <a:blip r:embed="rId2"/>
          <a:srcRect l="23588" t="29003" r="25006" b="23592"/>
          <a:stretch/>
        </p:blipFill>
        <p:spPr>
          <a:xfrm>
            <a:off x="3117693" y="2264140"/>
            <a:ext cx="5956613" cy="4122017"/>
          </a:xfrm>
          <a:prstGeom prst="rect">
            <a:avLst/>
          </a:prstGeom>
        </p:spPr>
      </p:pic>
    </p:spTree>
    <p:extLst>
      <p:ext uri="{BB962C8B-B14F-4D97-AF65-F5344CB8AC3E}">
        <p14:creationId xmlns:p14="http://schemas.microsoft.com/office/powerpoint/2010/main" val="618855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AA24-1CB0-546A-8249-DD530AFD2158}"/>
              </a:ext>
            </a:extLst>
          </p:cNvPr>
          <p:cNvSpPr txBox="1">
            <a:spLocks/>
          </p:cNvSpPr>
          <p:nvPr/>
        </p:nvSpPr>
        <p:spPr bwMode="auto">
          <a:xfrm>
            <a:off x="594360" y="69968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lnSpc>
                <a:spcPct val="90000"/>
              </a:lnSpc>
              <a:spcBef>
                <a:spcPct val="0"/>
              </a:spcBef>
              <a:spcAft>
                <a:spcPct val="0"/>
              </a:spcAft>
              <a:defRPr sz="3300" b="1" kern="1200" baseline="0">
                <a:solidFill>
                  <a:srgbClr val="00567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66"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32"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598"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464" algn="l"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5000" dirty="0">
                <a:latin typeface="Avenir LT Std 55 Roman" panose="020B0503020203020204" pitchFamily="34" charset="0"/>
              </a:rPr>
              <a:t>Stamping Office Premium Growth</a:t>
            </a:r>
          </a:p>
        </p:txBody>
      </p:sp>
      <p:graphicFrame>
        <p:nvGraphicFramePr>
          <p:cNvPr id="3" name="Chart 2">
            <a:extLst>
              <a:ext uri="{FF2B5EF4-FFF2-40B4-BE49-F238E27FC236}">
                <a16:creationId xmlns:a16="http://schemas.microsoft.com/office/drawing/2014/main" id="{3CF7B3A1-8F98-459A-4D28-B7F05FD28762}"/>
              </a:ext>
            </a:extLst>
          </p:cNvPr>
          <p:cNvGraphicFramePr>
            <a:graphicFrameLocks/>
          </p:cNvGraphicFramePr>
          <p:nvPr>
            <p:extLst>
              <p:ext uri="{D42A27DB-BD31-4B8C-83A1-F6EECF244321}">
                <p14:modId xmlns:p14="http://schemas.microsoft.com/office/powerpoint/2010/main" val="2644407577"/>
              </p:ext>
            </p:extLst>
          </p:nvPr>
        </p:nvGraphicFramePr>
        <p:xfrm>
          <a:off x="830179" y="1745852"/>
          <a:ext cx="9998242" cy="4682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44681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AA24-1CB0-546A-8249-DD530AFD2158}"/>
              </a:ext>
            </a:extLst>
          </p:cNvPr>
          <p:cNvSpPr txBox="1">
            <a:spLocks/>
          </p:cNvSpPr>
          <p:nvPr/>
        </p:nvSpPr>
        <p:spPr bwMode="auto">
          <a:xfrm>
            <a:off x="594360" y="69968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bodyPr>
          <a:lstStyle>
            <a:lvl1pPr algn="l" rtl="0" eaLnBrk="0" fontAlgn="base" hangingPunct="0">
              <a:lnSpc>
                <a:spcPct val="90000"/>
              </a:lnSpc>
              <a:spcBef>
                <a:spcPct val="0"/>
              </a:spcBef>
              <a:spcAft>
                <a:spcPct val="0"/>
              </a:spcAft>
              <a:defRPr sz="3300" b="1" kern="1200" baseline="0">
                <a:solidFill>
                  <a:srgbClr val="00567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66"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32"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598"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464" algn="l" rtl="0" fontAlgn="base">
              <a:lnSpc>
                <a:spcPct val="90000"/>
              </a:lnSpc>
              <a:spcBef>
                <a:spcPct val="0"/>
              </a:spcBef>
              <a:spcAft>
                <a:spcPct val="0"/>
              </a:spcAft>
              <a:defRPr sz="3300">
                <a:solidFill>
                  <a:schemeClr val="tx1"/>
                </a:solidFill>
                <a:latin typeface="Calibri Light" panose="020F0302020204030204" pitchFamily="34" charset="0"/>
              </a:defRPr>
            </a:lvl9pPr>
          </a:lstStyle>
          <a:p>
            <a:r>
              <a:rPr lang="en-US" sz="5000" dirty="0">
                <a:latin typeface="Avenir LT Std 55 Roman" panose="020B0503020203020204" pitchFamily="34" charset="0"/>
              </a:rPr>
              <a:t>State Updates</a:t>
            </a:r>
          </a:p>
        </p:txBody>
      </p:sp>
      <p:sp>
        <p:nvSpPr>
          <p:cNvPr id="4" name="TextBox 3">
            <a:extLst>
              <a:ext uri="{FF2B5EF4-FFF2-40B4-BE49-F238E27FC236}">
                <a16:creationId xmlns:a16="http://schemas.microsoft.com/office/drawing/2014/main" id="{376E5466-161E-05B4-FAA7-25AE4F963A03}"/>
              </a:ext>
            </a:extLst>
          </p:cNvPr>
          <p:cNvSpPr txBox="1"/>
          <p:nvPr/>
        </p:nvSpPr>
        <p:spPr>
          <a:xfrm>
            <a:off x="594360" y="2025248"/>
            <a:ext cx="9298235" cy="4093428"/>
          </a:xfrm>
          <a:prstGeom prst="rect">
            <a:avLst/>
          </a:prstGeom>
          <a:noFill/>
        </p:spPr>
        <p:txBody>
          <a:bodyPr wrap="square" rtlCol="0">
            <a:spAutoFit/>
          </a:bodyPr>
          <a:lstStyle/>
          <a:p>
            <a:pPr defTabSz="457200">
              <a:lnSpc>
                <a:spcPct val="150000"/>
              </a:lnSpc>
            </a:pPr>
            <a:r>
              <a:rPr lang="en-US" sz="2000" b="1" dirty="0">
                <a:solidFill>
                  <a:prstClr val="black"/>
                </a:solidFill>
                <a:cs typeface="Arial" panose="020B0604020202020204" pitchFamily="34" charset="0"/>
              </a:rPr>
              <a:t>California				</a:t>
            </a:r>
            <a:r>
              <a:rPr lang="en-US" sz="2000" dirty="0">
                <a:solidFill>
                  <a:prstClr val="black"/>
                </a:solidFill>
                <a:cs typeface="Arial" panose="020B0604020202020204" pitchFamily="34" charset="0"/>
              </a:rPr>
              <a:t>David Kodama, The Surplus Line Association of California</a:t>
            </a:r>
          </a:p>
          <a:p>
            <a:pPr defTabSz="457200">
              <a:lnSpc>
                <a:spcPct val="150000"/>
              </a:lnSpc>
            </a:pPr>
            <a:r>
              <a:rPr lang="en-US" sz="2000" b="1" dirty="0">
                <a:solidFill>
                  <a:prstClr val="black"/>
                </a:solidFill>
                <a:cs typeface="Arial" panose="020B0604020202020204" pitchFamily="34" charset="0"/>
              </a:rPr>
              <a:t>Florida</a:t>
            </a:r>
            <a:r>
              <a:rPr lang="en-US" sz="2000" dirty="0">
                <a:solidFill>
                  <a:prstClr val="black"/>
                </a:solidFill>
                <a:cs typeface="Arial" panose="020B0604020202020204" pitchFamily="34" charset="0"/>
              </a:rPr>
              <a:t>					Mark Shealy, Florida Surplus Lines Service Office</a:t>
            </a:r>
          </a:p>
          <a:p>
            <a:pPr defTabSz="457200">
              <a:lnSpc>
                <a:spcPct val="150000"/>
              </a:lnSpc>
            </a:pPr>
            <a:r>
              <a:rPr lang="en-US" sz="2000" b="1" dirty="0">
                <a:solidFill>
                  <a:prstClr val="black"/>
                </a:solidFill>
                <a:cs typeface="Arial" panose="020B0604020202020204" pitchFamily="34" charset="0"/>
              </a:rPr>
              <a:t>Illinois</a:t>
            </a:r>
            <a:r>
              <a:rPr lang="en-US" sz="2000" dirty="0">
                <a:solidFill>
                  <a:prstClr val="black"/>
                </a:solidFill>
                <a:cs typeface="Arial" panose="020B0604020202020204" pitchFamily="34" charset="0"/>
              </a:rPr>
              <a:t>					David Ocasek, Surplus Line Association of Illinois</a:t>
            </a:r>
          </a:p>
          <a:p>
            <a:pPr defTabSz="457200">
              <a:lnSpc>
                <a:spcPct val="150000"/>
              </a:lnSpc>
            </a:pPr>
            <a:r>
              <a:rPr lang="en-US" sz="2000" b="1" dirty="0">
                <a:solidFill>
                  <a:prstClr val="black"/>
                </a:solidFill>
                <a:cs typeface="Arial" panose="020B0604020202020204" pitchFamily="34" charset="0"/>
              </a:rPr>
              <a:t>Louisiana</a:t>
            </a:r>
            <a:r>
              <a:rPr lang="en-US" sz="2000" dirty="0">
                <a:solidFill>
                  <a:prstClr val="black"/>
                </a:solidFill>
                <a:cs typeface="Arial" panose="020B0604020202020204" pitchFamily="34" charset="0"/>
              </a:rPr>
              <a:t>				Ronnie Johnson, McGlinchey Stafford</a:t>
            </a:r>
          </a:p>
          <a:p>
            <a:pPr defTabSz="457200">
              <a:lnSpc>
                <a:spcPct val="150000"/>
              </a:lnSpc>
            </a:pPr>
            <a:r>
              <a:rPr lang="en-US" sz="2000" b="1" dirty="0">
                <a:solidFill>
                  <a:prstClr val="black"/>
                </a:solidFill>
                <a:cs typeface="Arial" panose="020B0604020202020204" pitchFamily="34" charset="0"/>
              </a:rPr>
              <a:t>Nevada</a:t>
            </a:r>
            <a:r>
              <a:rPr lang="en-US" sz="2000" dirty="0">
                <a:solidFill>
                  <a:prstClr val="black"/>
                </a:solidFill>
                <a:cs typeface="Arial" panose="020B0604020202020204" pitchFamily="34" charset="0"/>
              </a:rPr>
              <a:t>					Maria Muzea, Nevada Surplus Lines Association</a:t>
            </a:r>
          </a:p>
          <a:p>
            <a:pPr defTabSz="457200">
              <a:lnSpc>
                <a:spcPct val="150000"/>
              </a:lnSpc>
            </a:pPr>
            <a:r>
              <a:rPr lang="en-US" sz="2000" b="1" dirty="0">
                <a:solidFill>
                  <a:prstClr val="black"/>
                </a:solidFill>
                <a:cs typeface="Arial" panose="020B0604020202020204" pitchFamily="34" charset="0"/>
              </a:rPr>
              <a:t>New</a:t>
            </a:r>
            <a:r>
              <a:rPr lang="en-US" sz="2000" dirty="0">
                <a:solidFill>
                  <a:prstClr val="black"/>
                </a:solidFill>
                <a:cs typeface="Arial" panose="020B0604020202020204" pitchFamily="34" charset="0"/>
              </a:rPr>
              <a:t> </a:t>
            </a:r>
            <a:r>
              <a:rPr lang="en-US" sz="2000" b="1" dirty="0">
                <a:solidFill>
                  <a:prstClr val="black"/>
                </a:solidFill>
                <a:cs typeface="Arial" panose="020B0604020202020204" pitchFamily="34" charset="0"/>
              </a:rPr>
              <a:t>York</a:t>
            </a:r>
            <a:r>
              <a:rPr lang="en-US" sz="2000" dirty="0">
                <a:solidFill>
                  <a:prstClr val="black"/>
                </a:solidFill>
                <a:cs typeface="Arial" panose="020B0604020202020204" pitchFamily="34" charset="0"/>
              </a:rPr>
              <a:t>				Howard Greene, Excess Line Association of New York</a:t>
            </a:r>
          </a:p>
          <a:p>
            <a:pPr defTabSz="457200">
              <a:lnSpc>
                <a:spcPct val="150000"/>
              </a:lnSpc>
            </a:pPr>
            <a:r>
              <a:rPr lang="en-US" sz="2000" b="1" dirty="0">
                <a:solidFill>
                  <a:prstClr val="black"/>
                </a:solidFill>
                <a:cs typeface="Arial" panose="020B0604020202020204" pitchFamily="34" charset="0"/>
              </a:rPr>
              <a:t>Texas</a:t>
            </a:r>
            <a:r>
              <a:rPr lang="en-US" sz="2000" dirty="0">
                <a:solidFill>
                  <a:prstClr val="black"/>
                </a:solidFill>
                <a:cs typeface="Arial" panose="020B0604020202020204" pitchFamily="34" charset="0"/>
              </a:rPr>
              <a:t>					Cheyenne Herrera, Surplus Lines Stamping Office of Texas</a:t>
            </a:r>
          </a:p>
          <a:p>
            <a:pPr defTabSz="457200">
              <a:lnSpc>
                <a:spcPct val="150000"/>
              </a:lnSpc>
            </a:pPr>
            <a:r>
              <a:rPr lang="en-US" sz="2000" b="1" dirty="0">
                <a:solidFill>
                  <a:prstClr val="black"/>
                </a:solidFill>
                <a:cs typeface="Arial" panose="020B0604020202020204" pitchFamily="34" charset="0"/>
              </a:rPr>
              <a:t>Additional States</a:t>
            </a:r>
            <a:r>
              <a:rPr lang="en-US" sz="2000" dirty="0">
                <a:solidFill>
                  <a:prstClr val="black"/>
                </a:solidFill>
                <a:cs typeface="Arial" panose="020B0604020202020204" pitchFamily="34" charset="0"/>
              </a:rPr>
              <a:t>			John Meetz, Wholesale &amp; Specialty Insurance Association</a:t>
            </a:r>
          </a:p>
          <a:p>
            <a:pPr algn="ctr" defTabSz="457200"/>
            <a:endParaRPr lang="en-US" sz="2000" dirty="0">
              <a:solidFill>
                <a:prstClr val="black"/>
              </a:solidFill>
              <a:cs typeface="Arial" panose="020B0604020202020204" pitchFamily="34" charset="0"/>
            </a:endParaRPr>
          </a:p>
        </p:txBody>
      </p:sp>
    </p:spTree>
    <p:extLst>
      <p:ext uri="{BB962C8B-B14F-4D97-AF65-F5344CB8AC3E}">
        <p14:creationId xmlns:p14="http://schemas.microsoft.com/office/powerpoint/2010/main" val="1431577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434</TotalTime>
  <Words>845</Words>
  <Application>Microsoft Office PowerPoint</Application>
  <PresentationFormat>Widescreen</PresentationFormat>
  <Paragraphs>110</Paragraphs>
  <Slides>48</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.HelveticaNeueInterface-Regular</vt:lpstr>
      <vt:lpstr>Arial</vt:lpstr>
      <vt:lpstr>Avenir LT Std 55 Roman</vt:lpstr>
      <vt:lpstr>Avenir LT Std 65 Medium</vt:lpstr>
      <vt:lpstr>Calibri</vt:lpstr>
      <vt:lpstr>Calibri Light</vt:lpstr>
      <vt:lpstr>Garamond</vt:lpstr>
      <vt:lpstr>Verdana</vt:lpstr>
      <vt:lpstr>Office Theme</vt:lpstr>
      <vt:lpstr>1_Custom Design</vt:lpstr>
      <vt:lpstr>Welcome to Fall 2023 Surplus Lines Law Group</vt:lpstr>
      <vt:lpstr>Anti-trust Admonition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NAIC Consumer Privacy Protection Model Act</vt:lpstr>
      <vt:lpstr>SURPLUS LINES LAW GROUP</vt:lpstr>
      <vt:lpstr>NAIC ISSUES (Privacy Protections (H) Working Group)</vt:lpstr>
      <vt:lpstr>PowerPoint Presentation</vt:lpstr>
      <vt:lpstr>PowerPoint Presentation</vt:lpstr>
      <vt:lpstr>PowerPoint Presentation</vt:lpstr>
      <vt:lpstr>PowerPoint Presentation</vt:lpstr>
      <vt:lpstr>PowerPoint Presentation</vt:lpstr>
      <vt:lpstr>Market conduct investigations</vt:lpstr>
      <vt:lpstr>Mallory v. Norfolk Southern</vt:lpstr>
      <vt:lpstr>Property Insurance Market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Hot topics from the audience</vt:lpstr>
      <vt:lpstr>Save the Date for  2024 Spring Surplus Lines Law Group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Fall 2023 Surplus Lines Law Group</dc:title>
  <dc:creator>John Meetz</dc:creator>
  <cp:lastModifiedBy>David Ocasek</cp:lastModifiedBy>
  <cp:revision>11</cp:revision>
  <dcterms:created xsi:type="dcterms:W3CDTF">2023-10-13T15:35:56Z</dcterms:created>
  <dcterms:modified xsi:type="dcterms:W3CDTF">2023-10-26T16:48:53Z</dcterms:modified>
</cp:coreProperties>
</file>